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6"/>
  </p:notesMasterIdLst>
  <p:sldIdLst>
    <p:sldId id="372" r:id="rId2"/>
    <p:sldId id="373" r:id="rId3"/>
    <p:sldId id="374" r:id="rId4"/>
    <p:sldId id="377" r:id="rId5"/>
    <p:sldId id="375" r:id="rId6"/>
    <p:sldId id="378" r:id="rId7"/>
    <p:sldId id="379" r:id="rId8"/>
    <p:sldId id="380" r:id="rId9"/>
    <p:sldId id="381" r:id="rId10"/>
    <p:sldId id="286" r:id="rId11"/>
    <p:sldId id="291" r:id="rId12"/>
    <p:sldId id="297" r:id="rId13"/>
    <p:sldId id="369" r:id="rId14"/>
    <p:sldId id="370" r:id="rId15"/>
    <p:sldId id="371" r:id="rId16"/>
    <p:sldId id="363" r:id="rId17"/>
    <p:sldId id="382" r:id="rId18"/>
    <p:sldId id="383" r:id="rId19"/>
    <p:sldId id="384" r:id="rId20"/>
    <p:sldId id="385" r:id="rId21"/>
    <p:sldId id="386" r:id="rId22"/>
    <p:sldId id="387" r:id="rId23"/>
    <p:sldId id="388" r:id="rId24"/>
    <p:sldId id="39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6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07499-78F3-4B76-9A1B-D90BA9EB23F4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E067E-9226-45D4-A141-89AB5E05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4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8FCE3-EAA3-48D9-A581-008C601006AE}" type="slidenum">
              <a:rPr lang="vi-VN"/>
              <a:pPr/>
              <a:t>13</a:t>
            </a:fld>
            <a:endParaRPr lang="vi-VN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6848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93F4F-FF1E-4D91-BA57-97958CEDBA7D}" type="slidenum">
              <a:rPr lang="vi-VN"/>
              <a:pPr/>
              <a:t>14</a:t>
            </a:fld>
            <a:endParaRPr lang="vi-VN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170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30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8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595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421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421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3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30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75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898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276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73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84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FD7E64-9BE8-4418-815C-9811DB5406A8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993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91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FD7E64-9BE8-4418-815C-9811DB5406A8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69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8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1" y="122239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28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5" y="122246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21214-54A8-4B57-B7D9-2B963468FCCA}" type="slidenum">
              <a:rPr lang="en-US">
                <a:solidFill>
                  <a:srgbClr val="F0A22E">
                    <a:shade val="75000"/>
                  </a:srgbClr>
                </a:solidFill>
              </a:r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542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5" y="122246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21214-54A8-4B57-B7D9-2B963468FCCA}" type="slidenum">
              <a:rPr lang="en-US">
                <a:solidFill>
                  <a:srgbClr val="F0A22E">
                    <a:shade val="75000"/>
                  </a:srgbClr>
                </a:solidFill>
              </a:r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36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12805" y="122246"/>
            <a:ext cx="10697633" cy="60277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21214-54A8-4B57-B7D9-2B963468FCCA}" type="slidenum">
              <a:rPr lang="en-US">
                <a:solidFill>
                  <a:srgbClr val="F0A22E">
                    <a:shade val="75000"/>
                  </a:srgbClr>
                </a:solidFill>
              </a:r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448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45704" tIns="22852" rIns="45704" bIns="22852"/>
          <a:lstStyle/>
          <a:p>
            <a:fld id="{D15044BE-B3F3-4258-B55D-9238C2EBFDF1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0" cy="365125"/>
          </a:xfrm>
          <a:prstGeom prst="rect">
            <a:avLst/>
          </a:prstGeom>
        </p:spPr>
        <p:txBody>
          <a:bodyPr lIns="45704" tIns="22852" rIns="45704" bIns="2285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45704" tIns="22852" rIns="45704" bIns="22852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4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11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4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632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6843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053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264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474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368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70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49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49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33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49" b="1"/>
            </a:lvl1pPr>
            <a:lvl2pPr marL="544211" indent="0">
              <a:buNone/>
              <a:defRPr sz="2400" b="1"/>
            </a:lvl2pPr>
            <a:lvl3pPr marL="1088421" indent="0">
              <a:buNone/>
              <a:defRPr sz="2150" b="1"/>
            </a:lvl3pPr>
            <a:lvl4pPr marL="1632632" indent="0">
              <a:buNone/>
              <a:defRPr sz="1900" b="1"/>
            </a:lvl4pPr>
            <a:lvl5pPr marL="2176843" indent="0">
              <a:buNone/>
              <a:defRPr sz="1900" b="1"/>
            </a:lvl5pPr>
            <a:lvl6pPr marL="2721053" indent="0">
              <a:buNone/>
              <a:defRPr sz="1900" b="1"/>
            </a:lvl6pPr>
            <a:lvl7pPr marL="3265264" indent="0">
              <a:buNone/>
              <a:defRPr sz="1900" b="1"/>
            </a:lvl7pPr>
            <a:lvl8pPr marL="3809474" indent="0">
              <a:buNone/>
              <a:defRPr sz="1900" b="1"/>
            </a:lvl8pPr>
            <a:lvl9pPr marL="4353685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49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49" b="1"/>
            </a:lvl1pPr>
            <a:lvl2pPr marL="544211" indent="0">
              <a:buNone/>
              <a:defRPr sz="2400" b="1"/>
            </a:lvl2pPr>
            <a:lvl3pPr marL="1088421" indent="0">
              <a:buNone/>
              <a:defRPr sz="2150" b="1"/>
            </a:lvl3pPr>
            <a:lvl4pPr marL="1632632" indent="0">
              <a:buNone/>
              <a:defRPr sz="1900" b="1"/>
            </a:lvl4pPr>
            <a:lvl5pPr marL="2176843" indent="0">
              <a:buNone/>
              <a:defRPr sz="1900" b="1"/>
            </a:lvl5pPr>
            <a:lvl6pPr marL="2721053" indent="0">
              <a:buNone/>
              <a:defRPr sz="1900" b="1"/>
            </a:lvl6pPr>
            <a:lvl7pPr marL="3265264" indent="0">
              <a:buNone/>
              <a:defRPr sz="1900" b="1"/>
            </a:lvl7pPr>
            <a:lvl8pPr marL="3809474" indent="0">
              <a:buNone/>
              <a:defRPr sz="1900" b="1"/>
            </a:lvl8pPr>
            <a:lvl9pPr marL="4353685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849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84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6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799"/>
            </a:lvl1pPr>
            <a:lvl2pPr>
              <a:defRPr sz="3349"/>
            </a:lvl2pPr>
            <a:lvl3pPr>
              <a:defRPr sz="284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11" indent="0">
              <a:buNone/>
              <a:defRPr sz="1450"/>
            </a:lvl2pPr>
            <a:lvl3pPr marL="1088421" indent="0">
              <a:buNone/>
              <a:defRPr sz="1200"/>
            </a:lvl3pPr>
            <a:lvl4pPr marL="1632632" indent="0">
              <a:buNone/>
              <a:defRPr sz="1050"/>
            </a:lvl4pPr>
            <a:lvl5pPr marL="2176843" indent="0">
              <a:buNone/>
              <a:defRPr sz="1050"/>
            </a:lvl5pPr>
            <a:lvl6pPr marL="2721053" indent="0">
              <a:buNone/>
              <a:defRPr sz="1050"/>
            </a:lvl6pPr>
            <a:lvl7pPr marL="3265264" indent="0">
              <a:buNone/>
              <a:defRPr sz="1050"/>
            </a:lvl7pPr>
            <a:lvl8pPr marL="3809474" indent="0">
              <a:buNone/>
              <a:defRPr sz="1050"/>
            </a:lvl8pPr>
            <a:lvl9pPr marL="4353685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11" indent="0">
              <a:buNone/>
              <a:defRPr sz="3349"/>
            </a:lvl2pPr>
            <a:lvl3pPr marL="1088421" indent="0">
              <a:buNone/>
              <a:defRPr sz="2849"/>
            </a:lvl3pPr>
            <a:lvl4pPr marL="1632632" indent="0">
              <a:buNone/>
              <a:defRPr sz="2400"/>
            </a:lvl4pPr>
            <a:lvl5pPr marL="2176843" indent="0">
              <a:buNone/>
              <a:defRPr sz="2400"/>
            </a:lvl5pPr>
            <a:lvl6pPr marL="2721053" indent="0">
              <a:buNone/>
              <a:defRPr sz="2400"/>
            </a:lvl6pPr>
            <a:lvl7pPr marL="3265264" indent="0">
              <a:buNone/>
              <a:defRPr sz="2400"/>
            </a:lvl7pPr>
            <a:lvl8pPr marL="3809474" indent="0">
              <a:buNone/>
              <a:defRPr sz="2400"/>
            </a:lvl8pPr>
            <a:lvl9pPr marL="4353685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11" indent="0">
              <a:buNone/>
              <a:defRPr sz="1450"/>
            </a:lvl2pPr>
            <a:lvl3pPr marL="1088421" indent="0">
              <a:buNone/>
              <a:defRPr sz="1200"/>
            </a:lvl3pPr>
            <a:lvl4pPr marL="1632632" indent="0">
              <a:buNone/>
              <a:defRPr sz="1050"/>
            </a:lvl4pPr>
            <a:lvl5pPr marL="2176843" indent="0">
              <a:buNone/>
              <a:defRPr sz="1050"/>
            </a:lvl5pPr>
            <a:lvl6pPr marL="2721053" indent="0">
              <a:buNone/>
              <a:defRPr sz="1050"/>
            </a:lvl6pPr>
            <a:lvl7pPr marL="3265264" indent="0">
              <a:buNone/>
              <a:defRPr sz="1050"/>
            </a:lvl7pPr>
            <a:lvl8pPr marL="3809474" indent="0">
              <a:buNone/>
              <a:defRPr sz="1050"/>
            </a:lvl8pPr>
            <a:lvl9pPr marL="4353685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421"/>
              <a:t>3/21/2022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421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421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421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3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4690896" y="166688"/>
            <a:ext cx="6052298" cy="484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88421"/>
            <a:r>
              <a:rPr lang="vi-VN" sz="2549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</a:t>
            </a:r>
            <a:r>
              <a:rPr lang="vi-VN" sz="2549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2549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TRỊ</a:t>
            </a:r>
            <a:r>
              <a:rPr lang="vi-VN" sz="2549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2549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LƯỢNG</a:t>
            </a:r>
            <a:r>
              <a:rPr lang="vi-VN" sz="2549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2549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GIÁC</a:t>
            </a:r>
            <a:r>
              <a:rPr lang="vi-VN" sz="2549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2549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CỦA</a:t>
            </a:r>
            <a:r>
              <a:rPr lang="vi-VN" sz="2549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2549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MỘT</a:t>
            </a:r>
            <a:r>
              <a:rPr lang="vi-VN" sz="2549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CUNG</a:t>
            </a:r>
            <a:endParaRPr lang="en-US" sz="2549" dirty="0">
              <a:solidFill>
                <a:prstClr val="white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695165" y="227625"/>
            <a:ext cx="8611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88421"/>
            <a:r>
              <a:rPr lang="vi-VN" sz="1600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vi-VN" sz="16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SÔ</a:t>
            </a:r>
            <a:endParaRPr lang="en-US" sz="1600" dirty="0">
              <a:solidFill>
                <a:prstClr val="white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024465" y="92973"/>
            <a:ext cx="522900" cy="682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88421">
              <a:lnSpc>
                <a:spcPts val="2250"/>
              </a:lnSpc>
            </a:pPr>
            <a:r>
              <a:rPr lang="en-US" sz="14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 defTabSz="1088421">
              <a:lnSpc>
                <a:spcPts val="2250"/>
              </a:lnSpc>
            </a:pPr>
            <a:r>
              <a:rPr lang="en-US" sz="24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24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0</a:t>
            </a:r>
            <a:endParaRPr lang="en-US" sz="2400" dirty="0">
              <a:solidFill>
                <a:prstClr val="white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561764" y="138262"/>
            <a:ext cx="11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88421"/>
            <a:r>
              <a:rPr lang="en-US" sz="1600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16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16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endParaRPr lang="en-US" sz="1600" dirty="0">
              <a:solidFill>
                <a:prstClr val="white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 defTabSz="1088421"/>
            <a:r>
              <a:rPr lang="en-US" sz="1600" dirty="0" err="1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16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1600" dirty="0">
                <a:solidFill>
                  <a:prstClr val="white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</a:t>
            </a:r>
            <a:r>
              <a:rPr lang="vi-VN" sz="1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sz="1600" b="1" dirty="0">
              <a:solidFill>
                <a:prstClr val="white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0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727" r:id="rId26"/>
  </p:sldLayoutIdLst>
  <p:txStyles>
    <p:titleStyle>
      <a:lvl1pPr algn="ctr" defTabSz="1088421" rtl="0" eaLnBrk="1" latinLnBrk="0" hangingPunct="1">
        <a:spcBef>
          <a:spcPct val="0"/>
        </a:spcBef>
        <a:buNone/>
        <a:defRPr sz="52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58" indent="-408158" algn="l" defTabSz="1088421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342" indent="-340131" algn="l" defTabSz="1088421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526" indent="-272105" algn="l" defTabSz="1088421" rtl="0" eaLnBrk="1" latinLnBrk="0" hangingPunct="1">
        <a:spcBef>
          <a:spcPct val="20000"/>
        </a:spcBef>
        <a:buFont typeface="Arial" pitchFamily="34" charset="0"/>
        <a:buChar char="•"/>
        <a:defRPr sz="2849" kern="1200">
          <a:solidFill>
            <a:schemeClr val="tx1"/>
          </a:solidFill>
          <a:latin typeface="+mn-lt"/>
          <a:ea typeface="+mn-ea"/>
          <a:cs typeface="+mn-cs"/>
        </a:defRPr>
      </a:lvl3pPr>
      <a:lvl4pPr marL="1904737" indent="-272105" algn="l" defTabSz="108842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8948" indent="-272105" algn="l" defTabSz="108842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158" indent="-272105" algn="l" defTabSz="108842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69" indent="-272105" algn="l" defTabSz="108842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80" indent="-272105" algn="l" defTabSz="108842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90" indent="-272105" algn="l" defTabSz="108842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11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421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632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6843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053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264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474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3685" algn="l" defTabSz="1088421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5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3" Type="http://schemas.openxmlformats.org/officeDocument/2006/relationships/image" Target="../media/image43.png"/><Relationship Id="rId21" Type="http://schemas.openxmlformats.org/officeDocument/2006/relationships/image" Target="../media/image65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" Type="http://schemas.openxmlformats.org/officeDocument/2006/relationships/image" Target="../media/image9.jpg"/><Relationship Id="rId16" Type="http://schemas.openxmlformats.org/officeDocument/2006/relationships/image" Target="../media/image60.png"/><Relationship Id="rId20" Type="http://schemas.openxmlformats.org/officeDocument/2006/relationships/image" Target="../media/image6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23" Type="http://schemas.openxmlformats.org/officeDocument/2006/relationships/image" Target="../media/image67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Relationship Id="rId22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69.png"/><Relationship Id="rId7" Type="http://schemas.openxmlformats.org/officeDocument/2006/relationships/image" Target="../media/image7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8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4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hyperlink" Target="cungbunhau.gs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hyperlink" Target="cunghonkem.gs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1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1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5.wm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6.png"/><Relationship Id="rId5" Type="http://schemas.openxmlformats.org/officeDocument/2006/relationships/image" Target="../media/image29.png"/><Relationship Id="rId10" Type="http://schemas.openxmlformats.org/officeDocument/2006/relationships/image" Target="../media/image35.png"/><Relationship Id="rId4" Type="http://schemas.openxmlformats.org/officeDocument/2006/relationships/image" Target="../media/image28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9485" y="0"/>
            <a:ext cx="12201485" cy="69124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6" tIns="22848" rIns="45696" bIns="22848"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262449" y="2432957"/>
            <a:ext cx="9937493" cy="419644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6" tIns="22848" rIns="45696" bIns="22848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531404" y="953842"/>
            <a:ext cx="1212644" cy="41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696" tIns="22848" rIns="45696" bIns="22848" rtlCol="0">
            <a:spAutoFit/>
          </a:bodyPr>
          <a:lstStyle/>
          <a:p>
            <a:pPr algn="ctr"/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9485" y="1377232"/>
            <a:ext cx="12198659" cy="41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96" tIns="22848" rIns="45696" bIns="22848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dirty="0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 6: CUNG &amp; GÓC LƯỢNG GIÁC-CÔNG THỨC LƯỢNG GIÁC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856830" y="1944377"/>
            <a:ext cx="6979030" cy="977160"/>
            <a:chOff x="5583775" y="3888754"/>
            <a:chExt cx="13959877" cy="1954320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583775" y="3888754"/>
              <a:ext cx="13959877" cy="1954320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algn="ctr">
                <a:lnSpc>
                  <a:spcPts val="2999"/>
                </a:lnSpc>
                <a:spcBef>
                  <a:spcPts val="900"/>
                </a:spcBef>
              </a:pPr>
              <a:r>
                <a:rPr lang="en-US" sz="33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 2</a:t>
              </a:r>
            </a:p>
            <a:p>
              <a:pPr algn="ctr">
                <a:lnSpc>
                  <a:spcPts val="2999"/>
                </a:lnSpc>
                <a:spcBef>
                  <a:spcPts val="900"/>
                </a:spcBef>
              </a:pPr>
              <a:r>
                <a:rPr lang="en-US" sz="28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GIÁ TRỊ LƯỢNG GIÁC CỦA MỘT CUNG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391610" y="-5442"/>
            <a:ext cx="906946" cy="952849"/>
            <a:chOff x="12784885" y="1066801"/>
            <a:chExt cx="1814128" cy="1905698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4" y="1556787"/>
              <a:ext cx="1395314" cy="1415712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40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592467" y="74909"/>
            <a:ext cx="1119042" cy="853514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Group 60"/>
          <p:cNvGrpSpPr/>
          <p:nvPr/>
        </p:nvGrpSpPr>
        <p:grpSpPr>
          <a:xfrm>
            <a:off x="1187111" y="2898073"/>
            <a:ext cx="6805332" cy="492064"/>
            <a:chOff x="7459670" y="7086600"/>
            <a:chExt cx="13614016" cy="984242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11981230" cy="8926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23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GIÁ TRỊ LƯỢNG GIÁC CỦA MỘT CUNG  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945272"/>
              <a:chOff x="7459669" y="7543800"/>
              <a:chExt cx="1381118" cy="945272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803946"/>
                <a:chOff x="7469187" y="7685126"/>
                <a:chExt cx="1371600" cy="803946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06935" y="7688758"/>
                  <a:ext cx="611259" cy="8003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187111" y="3467099"/>
            <a:ext cx="7061813" cy="503359"/>
            <a:chOff x="7459670" y="8524495"/>
            <a:chExt cx="14127115" cy="1006833"/>
          </a:xfrm>
        </p:grpSpPr>
        <p:sp>
          <p:nvSpPr>
            <p:cNvPr id="75" name="Rectangle 74"/>
            <p:cNvSpPr/>
            <p:nvPr/>
          </p:nvSpPr>
          <p:spPr>
            <a:xfrm>
              <a:off x="9092457" y="8638674"/>
              <a:ext cx="12494328" cy="892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2300" b="1" spc="-75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Ý NGHĨA HÌNH HỌC CỦA TANG VÀ COTANG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945270"/>
              <a:chOff x="7459669" y="7543800"/>
              <a:chExt cx="1381118" cy="945270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803944"/>
                <a:chOff x="7469187" y="7685126"/>
                <a:chExt cx="1371600" cy="803944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784492" y="7688758"/>
                  <a:ext cx="856143" cy="80031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187118" y="4078178"/>
            <a:ext cx="7242952" cy="446276"/>
            <a:chOff x="7459670" y="9965268"/>
            <a:chExt cx="14489444" cy="892654"/>
          </a:xfrm>
        </p:grpSpPr>
        <p:sp>
          <p:nvSpPr>
            <p:cNvPr id="82" name="Rectangle 81"/>
            <p:cNvSpPr/>
            <p:nvPr/>
          </p:nvSpPr>
          <p:spPr>
            <a:xfrm>
              <a:off x="9092455" y="9965268"/>
              <a:ext cx="12856659" cy="892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23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QUAN HỆ GIỮA CÁC GIÁ TRỊ LƯỢNG GIÁC</a:t>
              </a: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545310"/>
                <a:ext cx="1371600" cy="871336"/>
                <a:chOff x="7469187" y="7545310"/>
                <a:chExt cx="1371600" cy="871336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662053" y="7545310"/>
                  <a:ext cx="1101026" cy="80031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ct 1"/>
              <p:cNvSpPr txBox="1"/>
              <p:nvPr/>
            </p:nvSpPr>
            <p:spPr>
              <a:xfrm>
                <a:off x="4354513" y="2505075"/>
                <a:ext cx="61912" cy="139700"/>
              </a:xfrm>
              <a:prstGeom prst="rect">
                <a:avLst/>
              </a:prstGeom>
            </p:spPr>
            <p:txBody>
              <a:bodyPr>
                <a:normAutofit fontScale="25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513" y="2505075"/>
                <a:ext cx="61912" cy="139700"/>
              </a:xfrm>
              <a:prstGeom prst="rect">
                <a:avLst/>
              </a:prstGeom>
              <a:blipFill>
                <a:blip r:embed="rId7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172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1671638" y="1719383"/>
            <a:ext cx="873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xác định dấu của giá trị lượng giác:</a:t>
            </a:r>
          </a:p>
        </p:txBody>
      </p:sp>
      <p:sp>
        <p:nvSpPr>
          <p:cNvPr id="21" name="Oval 7"/>
          <p:cNvSpPr>
            <a:spLocks noChangeArrowheads="1"/>
          </p:cNvSpPr>
          <p:nvPr/>
        </p:nvSpPr>
        <p:spPr bwMode="auto">
          <a:xfrm>
            <a:off x="7291388" y="2741732"/>
            <a:ext cx="2667000" cy="26670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V="1">
            <a:off x="8675688" y="2436933"/>
            <a:ext cx="0" cy="35655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705600" y="4114921"/>
            <a:ext cx="3938588" cy="206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H="1" flipV="1">
            <a:off x="7748588" y="3046532"/>
            <a:ext cx="914400" cy="1066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7748588" y="3067170"/>
            <a:ext cx="0" cy="990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>
            <a:off x="7727950" y="3046532"/>
            <a:ext cx="914400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7" name="Freeform 13"/>
          <p:cNvSpPr/>
          <p:nvPr/>
        </p:nvSpPr>
        <p:spPr bwMode="auto">
          <a:xfrm>
            <a:off x="8448675" y="3843457"/>
            <a:ext cx="304800" cy="228600"/>
          </a:xfrm>
          <a:custGeom>
            <a:avLst/>
            <a:gdLst>
              <a:gd name="T0" fmla="*/ 2147483647 w 192"/>
              <a:gd name="T1" fmla="*/ 2147483647 h 144"/>
              <a:gd name="T2" fmla="*/ 2147483647 w 192"/>
              <a:gd name="T3" fmla="*/ 2147483647 h 144"/>
              <a:gd name="T4" fmla="*/ 0 w 192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144">
                <a:moveTo>
                  <a:pt x="192" y="144"/>
                </a:moveTo>
                <a:cubicBezTo>
                  <a:pt x="184" y="108"/>
                  <a:pt x="176" y="72"/>
                  <a:pt x="144" y="48"/>
                </a:cubicBezTo>
                <a:cubicBezTo>
                  <a:pt x="112" y="24"/>
                  <a:pt x="56" y="12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0390188" y="407999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8281988" y="403713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8739188" y="5408732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B’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9958388" y="403713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8739188" y="220833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7443788" y="258933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6834188" y="3656132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A’</a:t>
            </a: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7596188" y="403713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8662988" y="281793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8839201" y="3751382"/>
            <a:ext cx="341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</a:p>
        </p:txBody>
      </p:sp>
      <p:sp>
        <p:nvSpPr>
          <p:cNvPr id="9221" name="Text Box 32"/>
          <p:cNvSpPr txBox="1">
            <a:spLocks noChangeArrowheads="1"/>
          </p:cNvSpPr>
          <p:nvPr/>
        </p:nvSpPr>
        <p:spPr bwMode="auto">
          <a:xfrm>
            <a:off x="8305800" y="2268658"/>
            <a:ext cx="342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9222" name="TextBox 37"/>
          <p:cNvSpPr txBox="1">
            <a:spLocks noChangeArrowheads="1"/>
          </p:cNvSpPr>
          <p:nvPr/>
        </p:nvSpPr>
        <p:spPr bwMode="auto">
          <a:xfrm>
            <a:off x="9829800" y="2328982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9223" name="TextBox 38"/>
          <p:cNvSpPr txBox="1">
            <a:spLocks noChangeArrowheads="1"/>
          </p:cNvSpPr>
          <p:nvPr/>
        </p:nvSpPr>
        <p:spPr bwMode="auto">
          <a:xfrm>
            <a:off x="7010400" y="2303582"/>
            <a:ext cx="4714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</p:txBody>
      </p:sp>
      <p:sp>
        <p:nvSpPr>
          <p:cNvPr id="9224" name="TextBox 41"/>
          <p:cNvSpPr txBox="1">
            <a:spLocks noChangeArrowheads="1"/>
          </p:cNvSpPr>
          <p:nvPr/>
        </p:nvSpPr>
        <p:spPr bwMode="auto">
          <a:xfrm>
            <a:off x="7121525" y="5984996"/>
            <a:ext cx="609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</p:txBody>
      </p:sp>
      <p:sp>
        <p:nvSpPr>
          <p:cNvPr id="9225" name="TextBox 42"/>
          <p:cNvSpPr txBox="1">
            <a:spLocks noChangeArrowheads="1"/>
          </p:cNvSpPr>
          <p:nvPr/>
        </p:nvSpPr>
        <p:spPr bwMode="auto">
          <a:xfrm>
            <a:off x="9791700" y="6015157"/>
            <a:ext cx="6175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</p:txBody>
      </p:sp>
      <p:graphicFrame>
        <p:nvGraphicFramePr>
          <p:cNvPr id="4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764264"/>
              </p:ext>
            </p:extLst>
          </p:nvPr>
        </p:nvGraphicFramePr>
        <p:xfrm>
          <a:off x="2081214" y="2467096"/>
          <a:ext cx="4395787" cy="4383085"/>
        </p:xfrm>
        <a:graphic>
          <a:graphicData uri="http://schemas.openxmlformats.org/drawingml/2006/table">
            <a:tbl>
              <a:tblPr/>
              <a:tblGrid>
                <a:gridCol w="1880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2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6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64" name="Line 53"/>
          <p:cNvSpPr>
            <a:spLocks noChangeShapeType="1"/>
          </p:cNvSpPr>
          <p:nvPr/>
        </p:nvSpPr>
        <p:spPr bwMode="auto">
          <a:xfrm flipH="1" flipV="1">
            <a:off x="2035175" y="2479795"/>
            <a:ext cx="1981200" cy="881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 bwMode="auto">
          <a:xfrm>
            <a:off x="2013744" y="2405182"/>
            <a:ext cx="4529931" cy="4205288"/>
            <a:chOff x="489744" y="2006600"/>
            <a:chExt cx="4529931" cy="4205288"/>
          </a:xfrm>
        </p:grpSpPr>
        <p:sp>
          <p:nvSpPr>
            <p:cNvPr id="12393" name="Text Box 54"/>
            <p:cNvSpPr txBox="1">
              <a:spLocks noChangeArrowheads="1"/>
            </p:cNvSpPr>
            <p:nvPr/>
          </p:nvSpPr>
          <p:spPr bwMode="auto">
            <a:xfrm>
              <a:off x="489744" y="2218532"/>
              <a:ext cx="1828800" cy="785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endPara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endPara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94" name="Text Box 55"/>
            <p:cNvSpPr txBox="1">
              <a:spLocks noChangeArrowheads="1"/>
            </p:cNvSpPr>
            <p:nvPr/>
          </p:nvSpPr>
          <p:spPr bwMode="auto">
            <a:xfrm>
              <a:off x="1384300" y="2006600"/>
              <a:ext cx="1066800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 tư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95" name="Object 56"/>
                <p:cNvSpPr txBox="1"/>
                <p:nvPr/>
              </p:nvSpPr>
              <p:spPr bwMode="auto">
                <a:xfrm>
                  <a:off x="977900" y="3033712"/>
                  <a:ext cx="1397000" cy="7604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≠0⇔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ℤ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395" name="Object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77900" y="3033712"/>
                  <a:ext cx="1397000" cy="76041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96" name="Object 57"/>
                <p:cNvSpPr txBox="1"/>
                <p:nvPr/>
              </p:nvSpPr>
              <p:spPr bwMode="auto">
                <a:xfrm>
                  <a:off x="977899" y="3970337"/>
                  <a:ext cx="1292225" cy="601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≠0⇔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ℤ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396" name="Object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77899" y="3970337"/>
                  <a:ext cx="1292225" cy="60166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97" name="Object 58"/>
                <p:cNvSpPr txBox="1"/>
                <p:nvPr/>
              </p:nvSpPr>
              <p:spPr bwMode="auto">
                <a:xfrm>
                  <a:off x="1054100" y="4748213"/>
                  <a:ext cx="1182688" cy="5318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2397" name="Object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4100" y="4748213"/>
                  <a:ext cx="1182688" cy="53181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98" name="Object 59"/>
                <p:cNvSpPr txBox="1"/>
                <p:nvPr/>
              </p:nvSpPr>
              <p:spPr bwMode="auto">
                <a:xfrm>
                  <a:off x="930275" y="5680075"/>
                  <a:ext cx="1143000" cy="5318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2398" name="Object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0275" y="5680075"/>
                  <a:ext cx="1143000" cy="53181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399" name="Text Box 60"/>
            <p:cNvSpPr txBox="1">
              <a:spLocks noChangeArrowheads="1"/>
            </p:cNvSpPr>
            <p:nvPr/>
          </p:nvSpPr>
          <p:spPr bwMode="auto">
            <a:xfrm>
              <a:off x="2654300" y="2160588"/>
              <a:ext cx="311150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000">
                  <a:solidFill>
                    <a:srgbClr val="000000"/>
                  </a:solidFill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2400" name="Text Box 61"/>
            <p:cNvSpPr txBox="1">
              <a:spLocks noChangeArrowheads="1"/>
            </p:cNvSpPr>
            <p:nvPr/>
          </p:nvSpPr>
          <p:spPr bwMode="auto">
            <a:xfrm>
              <a:off x="3208338" y="2160588"/>
              <a:ext cx="477837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000">
                  <a:solidFill>
                    <a:srgbClr val="000000"/>
                  </a:solidFill>
                  <a:latin typeface="Times New Roman" panose="02020603050405020304" pitchFamily="18" charset="0"/>
                </a:rPr>
                <a:t>II</a:t>
              </a:r>
            </a:p>
          </p:txBody>
        </p:sp>
        <p:sp>
          <p:nvSpPr>
            <p:cNvPr id="12401" name="Text Box 62"/>
            <p:cNvSpPr txBox="1">
              <a:spLocks noChangeArrowheads="1"/>
            </p:cNvSpPr>
            <p:nvPr/>
          </p:nvSpPr>
          <p:spPr bwMode="auto">
            <a:xfrm>
              <a:off x="3759200" y="2139950"/>
              <a:ext cx="609600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000">
                  <a:solidFill>
                    <a:srgbClr val="000000"/>
                  </a:solidFill>
                  <a:latin typeface="Times New Roman" panose="02020603050405020304" pitchFamily="18" charset="0"/>
                </a:rPr>
                <a:t>III</a:t>
              </a:r>
            </a:p>
          </p:txBody>
        </p:sp>
        <p:sp>
          <p:nvSpPr>
            <p:cNvPr id="12402" name="Text Box 63"/>
            <p:cNvSpPr txBox="1">
              <a:spLocks noChangeArrowheads="1"/>
            </p:cNvSpPr>
            <p:nvPr/>
          </p:nvSpPr>
          <p:spPr bwMode="auto">
            <a:xfrm>
              <a:off x="4410075" y="2141538"/>
              <a:ext cx="609600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000">
                  <a:solidFill>
                    <a:srgbClr val="000000"/>
                  </a:solidFill>
                  <a:latin typeface="Times New Roman" panose="02020603050405020304" pitchFamily="18" charset="0"/>
                </a:rPr>
                <a:t>IV</a:t>
              </a:r>
            </a:p>
          </p:txBody>
        </p:sp>
      </p:grpSp>
      <p:sp>
        <p:nvSpPr>
          <p:cNvPr id="9275" name="Text Box 64"/>
          <p:cNvSpPr txBox="1">
            <a:spLocks noChangeArrowheads="1"/>
          </p:cNvSpPr>
          <p:nvPr/>
        </p:nvSpPr>
        <p:spPr bwMode="auto">
          <a:xfrm>
            <a:off x="4102100" y="3348157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76" name="Text Box 66"/>
          <p:cNvSpPr txBox="1">
            <a:spLocks noChangeArrowheads="1"/>
          </p:cNvSpPr>
          <p:nvPr/>
        </p:nvSpPr>
        <p:spPr bwMode="auto">
          <a:xfrm>
            <a:off x="5410200" y="3317996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77" name="Text Box 67"/>
          <p:cNvSpPr txBox="1">
            <a:spLocks noChangeArrowheads="1"/>
          </p:cNvSpPr>
          <p:nvPr/>
        </p:nvSpPr>
        <p:spPr bwMode="auto">
          <a:xfrm>
            <a:off x="4102100" y="4262557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78" name="Text Box 68"/>
          <p:cNvSpPr txBox="1">
            <a:spLocks noChangeArrowheads="1"/>
          </p:cNvSpPr>
          <p:nvPr/>
        </p:nvSpPr>
        <p:spPr bwMode="auto">
          <a:xfrm>
            <a:off x="4102100" y="5146796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79" name="Text Box 69"/>
          <p:cNvSpPr txBox="1">
            <a:spLocks noChangeArrowheads="1"/>
          </p:cNvSpPr>
          <p:nvPr/>
        </p:nvSpPr>
        <p:spPr bwMode="auto">
          <a:xfrm>
            <a:off x="4102100" y="6061196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80" name="Text Box 70"/>
          <p:cNvSpPr txBox="1">
            <a:spLocks noChangeArrowheads="1"/>
          </p:cNvSpPr>
          <p:nvPr/>
        </p:nvSpPr>
        <p:spPr bwMode="auto">
          <a:xfrm>
            <a:off x="4724400" y="3348157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81" name="Text Box 72"/>
          <p:cNvSpPr txBox="1">
            <a:spLocks noChangeArrowheads="1"/>
          </p:cNvSpPr>
          <p:nvPr/>
        </p:nvSpPr>
        <p:spPr bwMode="auto">
          <a:xfrm>
            <a:off x="4787900" y="4262557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82" name="Text Box 73"/>
          <p:cNvSpPr txBox="1">
            <a:spLocks noChangeArrowheads="1"/>
          </p:cNvSpPr>
          <p:nvPr/>
        </p:nvSpPr>
        <p:spPr bwMode="auto">
          <a:xfrm>
            <a:off x="4800600" y="5070596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83" name="Text Box 74"/>
          <p:cNvSpPr txBox="1">
            <a:spLocks noChangeArrowheads="1"/>
          </p:cNvSpPr>
          <p:nvPr/>
        </p:nvSpPr>
        <p:spPr bwMode="auto">
          <a:xfrm>
            <a:off x="4787900" y="5984996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84" name="Text Box 76"/>
          <p:cNvSpPr txBox="1">
            <a:spLocks noChangeArrowheads="1"/>
          </p:cNvSpPr>
          <p:nvPr/>
        </p:nvSpPr>
        <p:spPr bwMode="auto">
          <a:xfrm>
            <a:off x="5334000" y="6061196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85" name="Text Box 77"/>
          <p:cNvSpPr txBox="1">
            <a:spLocks noChangeArrowheads="1"/>
          </p:cNvSpPr>
          <p:nvPr/>
        </p:nvSpPr>
        <p:spPr bwMode="auto">
          <a:xfrm>
            <a:off x="5410200" y="4262557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86" name="Text Box 117"/>
          <p:cNvSpPr txBox="1">
            <a:spLocks noChangeArrowheads="1"/>
          </p:cNvSpPr>
          <p:nvPr/>
        </p:nvSpPr>
        <p:spPr bwMode="auto">
          <a:xfrm>
            <a:off x="5321300" y="5146796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9287" name="Text Box 118"/>
          <p:cNvSpPr txBox="1">
            <a:spLocks noChangeArrowheads="1"/>
          </p:cNvSpPr>
          <p:nvPr/>
        </p:nvSpPr>
        <p:spPr bwMode="auto">
          <a:xfrm>
            <a:off x="6007100" y="3317996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88" name="Text Box 119"/>
          <p:cNvSpPr txBox="1">
            <a:spLocks noChangeArrowheads="1"/>
          </p:cNvSpPr>
          <p:nvPr/>
        </p:nvSpPr>
        <p:spPr bwMode="auto">
          <a:xfrm>
            <a:off x="5930900" y="5100757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89" name="Text Box 120"/>
          <p:cNvSpPr txBox="1">
            <a:spLocks noChangeArrowheads="1"/>
          </p:cNvSpPr>
          <p:nvPr/>
        </p:nvSpPr>
        <p:spPr bwMode="auto">
          <a:xfrm>
            <a:off x="5943600" y="5984996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90" name="Text Box 121"/>
          <p:cNvSpPr txBox="1">
            <a:spLocks noChangeArrowheads="1"/>
          </p:cNvSpPr>
          <p:nvPr/>
        </p:nvSpPr>
        <p:spPr bwMode="auto">
          <a:xfrm>
            <a:off x="5930900" y="4322882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8675688" y="3138608"/>
            <a:ext cx="893762" cy="9937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9120189" y="3638670"/>
            <a:ext cx="46037" cy="4445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Freeform 13"/>
          <p:cNvSpPr/>
          <p:nvPr/>
        </p:nvSpPr>
        <p:spPr bwMode="auto">
          <a:xfrm>
            <a:off x="8983664" y="3751382"/>
            <a:ext cx="250825" cy="374650"/>
          </a:xfrm>
          <a:custGeom>
            <a:avLst/>
            <a:gdLst>
              <a:gd name="T0" fmla="*/ 2147483647 w 192"/>
              <a:gd name="T1" fmla="*/ 2147483647 h 144"/>
              <a:gd name="T2" fmla="*/ 2147483647 w 192"/>
              <a:gd name="T3" fmla="*/ 2147483647 h 144"/>
              <a:gd name="T4" fmla="*/ 0 w 192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144">
                <a:moveTo>
                  <a:pt x="192" y="144"/>
                </a:moveTo>
                <a:cubicBezTo>
                  <a:pt x="184" y="108"/>
                  <a:pt x="176" y="72"/>
                  <a:pt x="144" y="48"/>
                </a:cubicBezTo>
                <a:cubicBezTo>
                  <a:pt x="112" y="24"/>
                  <a:pt x="56" y="12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586914" y="2836983"/>
            <a:ext cx="623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5" name="Straight Connector 14"/>
          <p:cNvCxnSpPr>
            <a:stCxn id="21" idx="7"/>
          </p:cNvCxnSpPr>
          <p:nvPr/>
        </p:nvCxnSpPr>
        <p:spPr>
          <a:xfrm>
            <a:off x="9567863" y="3132258"/>
            <a:ext cx="0" cy="99377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1" idx="7"/>
          </p:cNvCxnSpPr>
          <p:nvPr/>
        </p:nvCxnSpPr>
        <p:spPr>
          <a:xfrm flipH="1">
            <a:off x="8675689" y="3132257"/>
            <a:ext cx="892175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7" name="Straight Connector 9216"/>
          <p:cNvCxnSpPr/>
          <p:nvPr/>
        </p:nvCxnSpPr>
        <p:spPr>
          <a:xfrm>
            <a:off x="8686801" y="4135557"/>
            <a:ext cx="904875" cy="8826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9" name="Straight Connector 9228"/>
          <p:cNvCxnSpPr>
            <a:stCxn id="21" idx="5"/>
          </p:cNvCxnSpPr>
          <p:nvPr/>
        </p:nvCxnSpPr>
        <p:spPr>
          <a:xfrm flipH="1">
            <a:off x="8675689" y="5018207"/>
            <a:ext cx="892175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9567864" y="4126032"/>
            <a:ext cx="34925" cy="92233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791450" y="4126032"/>
            <a:ext cx="871538" cy="9921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7794626" y="5122982"/>
            <a:ext cx="892175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7775575" y="4135558"/>
            <a:ext cx="14288" cy="98742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237" name="Rectangle 9236"/>
          <p:cNvSpPr>
            <a:spLocks noChangeArrowheads="1"/>
          </p:cNvSpPr>
          <p:nvPr/>
        </p:nvSpPr>
        <p:spPr bwMode="auto">
          <a:xfrm>
            <a:off x="8229600" y="2938583"/>
            <a:ext cx="407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</a:t>
            </a:r>
            <a:endParaRPr lang="en-US" sz="2400" dirty="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238" name="Rectangle 9237"/>
          <p:cNvSpPr>
            <a:spLocks noChangeArrowheads="1"/>
          </p:cNvSpPr>
          <p:nvPr/>
        </p:nvSpPr>
        <p:spPr bwMode="auto">
          <a:xfrm>
            <a:off x="8229600" y="4589583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</a:t>
            </a:r>
            <a:endParaRPr lang="en-US" sz="24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239" name="Rectangle 9238"/>
          <p:cNvSpPr>
            <a:spLocks noChangeArrowheads="1"/>
          </p:cNvSpPr>
          <p:nvPr/>
        </p:nvSpPr>
        <p:spPr bwMode="auto">
          <a:xfrm>
            <a:off x="8610600" y="4538783"/>
            <a:ext cx="407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</a:t>
            </a:r>
            <a:endParaRPr lang="en-US" sz="2400">
              <a:solidFill>
                <a:srgbClr val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240" name="Rectangle 9239"/>
          <p:cNvSpPr>
            <a:spLocks noChangeArrowheads="1"/>
          </p:cNvSpPr>
          <p:nvPr/>
        </p:nvSpPr>
        <p:spPr bwMode="auto">
          <a:xfrm>
            <a:off x="9601200" y="4843583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9241" name="Rectangle 9240"/>
          <p:cNvSpPr>
            <a:spLocks noChangeArrowheads="1"/>
          </p:cNvSpPr>
          <p:nvPr/>
        </p:nvSpPr>
        <p:spPr bwMode="auto">
          <a:xfrm>
            <a:off x="7313614" y="4970583"/>
            <a:ext cx="458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9242" name="Rectangle 9241"/>
          <p:cNvSpPr>
            <a:spLocks noChangeArrowheads="1"/>
          </p:cNvSpPr>
          <p:nvPr/>
        </p:nvSpPr>
        <p:spPr bwMode="auto">
          <a:xfrm>
            <a:off x="7367589" y="3700583"/>
            <a:ext cx="407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9243" name="Rectangle 9242"/>
          <p:cNvSpPr>
            <a:spLocks noChangeArrowheads="1"/>
          </p:cNvSpPr>
          <p:nvPr/>
        </p:nvSpPr>
        <p:spPr bwMode="auto">
          <a:xfrm>
            <a:off x="9525000" y="3624383"/>
            <a:ext cx="407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9244" name="Rectangle 9243"/>
          <p:cNvSpPr>
            <a:spLocks noChangeArrowheads="1"/>
          </p:cNvSpPr>
          <p:nvPr/>
        </p:nvSpPr>
        <p:spPr bwMode="auto">
          <a:xfrm>
            <a:off x="9196389" y="4056183"/>
            <a:ext cx="407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-227776" y="624287"/>
            <a:ext cx="1180946" cy="402337"/>
            <a:chOff x="-288924" y="1905000"/>
            <a:chExt cx="2362200" cy="804672"/>
          </a:xfrm>
        </p:grpSpPr>
        <p:sp>
          <p:nvSpPr>
            <p:cNvPr id="79" name="Rounded Rectangle 78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082675" y="1913523"/>
              <a:ext cx="593829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22221" y="1264630"/>
            <a:ext cx="5126163" cy="461665"/>
            <a:chOff x="644526" y="2766774"/>
            <a:chExt cx="10253661" cy="923330"/>
          </a:xfrm>
        </p:grpSpPr>
        <p:sp>
          <p:nvSpPr>
            <p:cNvPr id="82" name="TextBox 81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HỆ QUẢ</a:t>
              </a: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99809" y="2795826"/>
              <a:ext cx="728499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85" name="Rectangle 84"/>
          <p:cNvSpPr/>
          <p:nvPr/>
        </p:nvSpPr>
        <p:spPr>
          <a:xfrm>
            <a:off x="1076015" y="650732"/>
            <a:ext cx="598914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3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0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6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3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9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2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1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4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9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2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7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/>
      <p:bldP spid="29" grpId="0"/>
      <p:bldP spid="30" grpId="0"/>
      <p:bldP spid="31" grpId="0"/>
      <p:bldP spid="32" grpId="0"/>
      <p:bldP spid="33" grpId="0"/>
      <p:bldP spid="33" grpId="1"/>
      <p:bldP spid="34" grpId="0"/>
      <p:bldP spid="35" grpId="0"/>
      <p:bldP spid="35" grpId="1"/>
      <p:bldP spid="36" grpId="0"/>
      <p:bldP spid="36" grpId="1"/>
      <p:bldP spid="37" grpId="0"/>
      <p:bldP spid="37" grpId="1"/>
      <p:bldP spid="9221" grpId="0"/>
      <p:bldP spid="9222" grpId="0"/>
      <p:bldP spid="9223" grpId="0"/>
      <p:bldP spid="9224" grpId="0"/>
      <p:bldP spid="9225" grpId="0"/>
      <p:bldP spid="9264" grpId="0" animBg="1"/>
      <p:bldP spid="9275" grpId="0"/>
      <p:bldP spid="9276" grpId="0"/>
      <p:bldP spid="9277" grpId="0"/>
      <p:bldP spid="9278" grpId="0"/>
      <p:bldP spid="9279" grpId="0"/>
      <p:bldP spid="9280" grpId="0"/>
      <p:bldP spid="9281" grpId="0"/>
      <p:bldP spid="9282" grpId="0"/>
      <p:bldP spid="9283" grpId="0"/>
      <p:bldP spid="9284" grpId="0"/>
      <p:bldP spid="9285" grpId="0"/>
      <p:bldP spid="9286" grpId="0"/>
      <p:bldP spid="9287" grpId="0"/>
      <p:bldP spid="9288" grpId="0"/>
      <p:bldP spid="9289" grpId="0"/>
      <p:bldP spid="9290" grpId="0"/>
      <p:bldP spid="61" grpId="0" animBg="1"/>
      <p:bldP spid="61" grpId="1" animBg="1"/>
      <p:bldP spid="13" grpId="0"/>
      <p:bldP spid="13" grpId="1"/>
      <p:bldP spid="9237" grpId="0"/>
      <p:bldP spid="9237" grpId="1"/>
      <p:bldP spid="9238" grpId="0"/>
      <p:bldP spid="9239" grpId="0"/>
      <p:bldP spid="9239" grpId="1"/>
      <p:bldP spid="9240" grpId="0"/>
      <p:bldP spid="9241" grpId="0"/>
      <p:bldP spid="9241" grpId="1"/>
      <p:bldP spid="9242" grpId="0"/>
      <p:bldP spid="9242" grpId="1"/>
      <p:bldP spid="9243" grpId="0"/>
      <p:bldP spid="9244" grpId="0"/>
      <p:bldP spid="924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54072881"/>
              </p:ext>
            </p:extLst>
          </p:nvPr>
        </p:nvGraphicFramePr>
        <p:xfrm>
          <a:off x="2438401" y="2146542"/>
          <a:ext cx="7238999" cy="4419601"/>
        </p:xfrm>
        <a:graphic>
          <a:graphicData uri="http://schemas.openxmlformats.org/drawingml/2006/table">
            <a:tbl>
              <a:tblPr/>
              <a:tblGrid>
                <a:gridCol w="100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</a:t>
                      </a: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</a:t>
                      </a: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</a:t>
                      </a: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cot</a:t>
                      </a: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194" name="Object 4"/>
              <p:cNvSpPr txBox="1">
                <a:spLocks noGrp="1"/>
              </p:cNvSpPr>
              <p:nvPr>
                <p:ph sz="half" idx="4294967295"/>
              </p:nvPr>
            </p:nvSpPr>
            <p:spPr bwMode="gray">
              <a:xfrm>
                <a:off x="5028406" y="2264015"/>
                <a:ext cx="420688" cy="8016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194" name="Object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 bwMode="gray">
              <a:xfrm>
                <a:off x="5028406" y="2264015"/>
                <a:ext cx="420688" cy="8016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Object 5"/>
              <p:cNvSpPr txBox="1"/>
              <p:nvPr/>
            </p:nvSpPr>
            <p:spPr bwMode="auto">
              <a:xfrm>
                <a:off x="6273800" y="2222741"/>
                <a:ext cx="431800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19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73800" y="2222741"/>
                <a:ext cx="431800" cy="7366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96" name="Object 6"/>
              <p:cNvSpPr txBox="1"/>
              <p:nvPr/>
            </p:nvSpPr>
            <p:spPr bwMode="auto">
              <a:xfrm>
                <a:off x="7493000" y="2222741"/>
                <a:ext cx="431800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19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3000" y="2222741"/>
                <a:ext cx="431800" cy="7366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97" name="Object 7"/>
              <p:cNvSpPr txBox="1"/>
              <p:nvPr/>
            </p:nvSpPr>
            <p:spPr bwMode="auto">
              <a:xfrm>
                <a:off x="8788400" y="2222741"/>
                <a:ext cx="431800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19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88400" y="2222741"/>
                <a:ext cx="431800" cy="7366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bject 8"/>
              <p:cNvSpPr txBox="1"/>
              <p:nvPr/>
            </p:nvSpPr>
            <p:spPr bwMode="auto">
              <a:xfrm>
                <a:off x="3886201" y="3262555"/>
                <a:ext cx="557213" cy="5603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6201" y="3262555"/>
                <a:ext cx="557213" cy="5603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ject 9"/>
              <p:cNvSpPr txBox="1"/>
              <p:nvPr/>
            </p:nvSpPr>
            <p:spPr bwMode="auto">
              <a:xfrm>
                <a:off x="3886201" y="4965941"/>
                <a:ext cx="557213" cy="5603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1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6201" y="4965941"/>
                <a:ext cx="557213" cy="56038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ject 10"/>
              <p:cNvSpPr txBox="1"/>
              <p:nvPr/>
            </p:nvSpPr>
            <p:spPr bwMode="auto">
              <a:xfrm>
                <a:off x="8739188" y="5804141"/>
                <a:ext cx="557212" cy="5603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2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39188" y="5804141"/>
                <a:ext cx="557212" cy="56038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ject 11"/>
              <p:cNvSpPr txBox="1"/>
              <p:nvPr/>
            </p:nvSpPr>
            <p:spPr bwMode="auto">
              <a:xfrm>
                <a:off x="8739188" y="4127741"/>
                <a:ext cx="557212" cy="5603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3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39188" y="4127741"/>
                <a:ext cx="557212" cy="56038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bject 12"/>
              <p:cNvSpPr txBox="1"/>
              <p:nvPr/>
            </p:nvSpPr>
            <p:spPr bwMode="auto">
              <a:xfrm>
                <a:off x="3962401" y="4146791"/>
                <a:ext cx="390525" cy="520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4" name="Object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401" y="4146791"/>
                <a:ext cx="390525" cy="5207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ject 13"/>
              <p:cNvSpPr txBox="1"/>
              <p:nvPr/>
            </p:nvSpPr>
            <p:spPr bwMode="auto">
              <a:xfrm>
                <a:off x="6315076" y="5042141"/>
                <a:ext cx="390525" cy="520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5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5076" y="5042141"/>
                <a:ext cx="390525" cy="5207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14"/>
              <p:cNvSpPr txBox="1"/>
              <p:nvPr/>
            </p:nvSpPr>
            <p:spPr bwMode="auto">
              <a:xfrm>
                <a:off x="6315076" y="5880341"/>
                <a:ext cx="390525" cy="520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6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5076" y="5880341"/>
                <a:ext cx="390525" cy="5207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bject 15"/>
              <p:cNvSpPr txBox="1"/>
              <p:nvPr/>
            </p:nvSpPr>
            <p:spPr bwMode="auto">
              <a:xfrm>
                <a:off x="8753476" y="3213342"/>
                <a:ext cx="358775" cy="4794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7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53476" y="3213342"/>
                <a:ext cx="358775" cy="47942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Object 16"/>
              <p:cNvSpPr txBox="1"/>
              <p:nvPr/>
            </p:nvSpPr>
            <p:spPr bwMode="auto">
              <a:xfrm>
                <a:off x="5105400" y="3137141"/>
                <a:ext cx="482600" cy="812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8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5400" y="3137141"/>
                <a:ext cx="482600" cy="8128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ject 17"/>
              <p:cNvSpPr txBox="1"/>
              <p:nvPr/>
            </p:nvSpPr>
            <p:spPr bwMode="auto">
              <a:xfrm>
                <a:off x="7594600" y="4051541"/>
                <a:ext cx="482600" cy="812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2" name="Object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94600" y="4051541"/>
                <a:ext cx="482600" cy="8128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bject 18"/>
              <p:cNvSpPr txBox="1"/>
              <p:nvPr/>
            </p:nvSpPr>
            <p:spPr bwMode="auto">
              <a:xfrm>
                <a:off x="6013450" y="3097455"/>
                <a:ext cx="844550" cy="892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3" name="Object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3450" y="3097455"/>
                <a:ext cx="844550" cy="89217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ject 19"/>
              <p:cNvSpPr txBox="1"/>
              <p:nvPr/>
            </p:nvSpPr>
            <p:spPr bwMode="auto">
              <a:xfrm>
                <a:off x="6089650" y="3975342"/>
                <a:ext cx="844550" cy="892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4" name="Object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9650" y="3975342"/>
                <a:ext cx="844550" cy="89217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ject 20"/>
              <p:cNvSpPr txBox="1"/>
              <p:nvPr/>
            </p:nvSpPr>
            <p:spPr bwMode="auto">
              <a:xfrm>
                <a:off x="4876801" y="4051542"/>
                <a:ext cx="804863" cy="892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5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6801" y="4051542"/>
                <a:ext cx="804863" cy="89217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bject 21"/>
              <p:cNvSpPr txBox="1"/>
              <p:nvPr/>
            </p:nvSpPr>
            <p:spPr bwMode="auto">
              <a:xfrm>
                <a:off x="7424738" y="3137142"/>
                <a:ext cx="804862" cy="892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6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24738" y="3137142"/>
                <a:ext cx="804862" cy="89217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Object 22"/>
              <p:cNvSpPr txBox="1"/>
              <p:nvPr/>
            </p:nvSpPr>
            <p:spPr bwMode="auto">
              <a:xfrm>
                <a:off x="4876800" y="5883516"/>
                <a:ext cx="723900" cy="4714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7" name="Object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6800" y="5883516"/>
                <a:ext cx="723900" cy="471488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bject 23"/>
              <p:cNvSpPr txBox="1"/>
              <p:nvPr/>
            </p:nvSpPr>
            <p:spPr bwMode="auto">
              <a:xfrm>
                <a:off x="7429500" y="5045317"/>
                <a:ext cx="723900" cy="4730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8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29500" y="5045317"/>
                <a:ext cx="723900" cy="473075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Object 24"/>
              <p:cNvSpPr txBox="1"/>
              <p:nvPr/>
            </p:nvSpPr>
            <p:spPr bwMode="auto">
              <a:xfrm>
                <a:off x="4953001" y="4826242"/>
                <a:ext cx="804863" cy="866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9" name="Object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1" y="4826242"/>
                <a:ext cx="804863" cy="86677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bject 25"/>
              <p:cNvSpPr txBox="1"/>
              <p:nvPr/>
            </p:nvSpPr>
            <p:spPr bwMode="auto">
              <a:xfrm>
                <a:off x="7424738" y="5713655"/>
                <a:ext cx="804862" cy="866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70" name="Object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24738" y="5713655"/>
                <a:ext cx="804862" cy="866775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8382000" y="4965941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</a:rPr>
              <a:t>Không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xác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định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3386138" y="5772391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</a:rPr>
              <a:t>Không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xác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định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-227776" y="718071"/>
            <a:ext cx="1180946" cy="402337"/>
            <a:chOff x="-288924" y="1905000"/>
            <a:chExt cx="2362200" cy="804672"/>
          </a:xfrm>
        </p:grpSpPr>
        <p:sp>
          <p:nvSpPr>
            <p:cNvPr id="30" name="Rounded Rectangle 29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82675" y="1913523"/>
              <a:ext cx="593829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2221" y="1358414"/>
            <a:ext cx="7108889" cy="461665"/>
            <a:chOff x="644526" y="2766774"/>
            <a:chExt cx="10253661" cy="923330"/>
          </a:xfrm>
        </p:grpSpPr>
        <p:sp>
          <p:nvSpPr>
            <p:cNvPr id="33" name="TextBox 32"/>
            <p:cNvSpPr txBox="1"/>
            <p:nvPr/>
          </p:nvSpPr>
          <p:spPr>
            <a:xfrm>
              <a:off x="1906585" y="2766774"/>
              <a:ext cx="89916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GIÁ TRỊ LG CỦA CÁC CUNG ĐẶC BIỆT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99809" y="2795826"/>
              <a:ext cx="728499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1076015" y="744516"/>
            <a:ext cx="598914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3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13" name="Oval 21"/>
          <p:cNvSpPr>
            <a:spLocks noChangeArrowheads="1"/>
          </p:cNvSpPr>
          <p:nvPr/>
        </p:nvSpPr>
        <p:spPr bwMode="auto">
          <a:xfrm>
            <a:off x="6858201" y="6101858"/>
            <a:ext cx="609759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10612" name="Oval 20"/>
          <p:cNvSpPr>
            <a:spLocks noChangeArrowheads="1"/>
          </p:cNvSpPr>
          <p:nvPr/>
        </p:nvSpPr>
        <p:spPr bwMode="auto">
          <a:xfrm>
            <a:off x="2209980" y="4196858"/>
            <a:ext cx="609759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10611" name="Oval 19"/>
          <p:cNvSpPr>
            <a:spLocks noChangeArrowheads="1"/>
          </p:cNvSpPr>
          <p:nvPr/>
        </p:nvSpPr>
        <p:spPr bwMode="auto">
          <a:xfrm>
            <a:off x="4266726" y="2368058"/>
            <a:ext cx="609759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Text Box 2"/>
          <p:cNvSpPr txBox="1">
            <a:spLocks noChangeArrowheads="1"/>
          </p:cNvSpPr>
          <p:nvPr/>
        </p:nvSpPr>
        <p:spPr bwMode="auto">
          <a:xfrm>
            <a:off x="4266726" y="1008179"/>
            <a:ext cx="3201234" cy="4616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  <a:endParaRPr lang="el-G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1905100" y="1606062"/>
            <a:ext cx="71622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Giá trị của sin750°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905101" y="5111258"/>
            <a:ext cx="87629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Cho                   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đó tan</a:t>
            </a: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102" y="3053862"/>
            <a:ext cx="84580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sin</a:t>
            </a: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giá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598" name="Object 6"/>
              <p:cNvSpPr txBox="1">
                <a:spLocks noGrp="1"/>
              </p:cNvSpPr>
              <p:nvPr>
                <p:ph/>
              </p:nvPr>
            </p:nvSpPr>
            <p:spPr bwMode="gray">
              <a:xfrm>
                <a:off x="3466555" y="4958719"/>
                <a:ext cx="1635125" cy="87471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0598" name="Object 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 bwMode="gray">
              <a:xfrm>
                <a:off x="3466555" y="4958719"/>
                <a:ext cx="1635125" cy="8747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2900723" y="2131521"/>
            <a:ext cx="6003504" cy="1066804"/>
            <a:chOff x="2900723" y="1592263"/>
            <a:chExt cx="6003504" cy="10668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599" name="Object 7"/>
                <p:cNvSpPr txBox="1"/>
                <p:nvPr/>
              </p:nvSpPr>
              <p:spPr bwMode="auto">
                <a:xfrm>
                  <a:off x="2900723" y="1892304"/>
                  <a:ext cx="750289" cy="4619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)0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599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00723" y="1892304"/>
                  <a:ext cx="750289" cy="46196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0" name="Object 8"/>
                <p:cNvSpPr txBox="1"/>
                <p:nvPr/>
              </p:nvSpPr>
              <p:spPr bwMode="auto">
                <a:xfrm>
                  <a:off x="4466803" y="1676400"/>
                  <a:ext cx="808645" cy="895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600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466803" y="1676400"/>
                  <a:ext cx="808645" cy="89535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1" name="Object 9"/>
                <p:cNvSpPr txBox="1"/>
                <p:nvPr/>
              </p:nvSpPr>
              <p:spPr bwMode="auto">
                <a:xfrm>
                  <a:off x="6016208" y="1592263"/>
                  <a:ext cx="1039687" cy="982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601" name="Object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016208" y="1592263"/>
                  <a:ext cx="1039687" cy="98266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2" name="Object 10"/>
                <p:cNvSpPr txBox="1"/>
                <p:nvPr/>
              </p:nvSpPr>
              <p:spPr bwMode="auto">
                <a:xfrm>
                  <a:off x="7834767" y="1676404"/>
                  <a:ext cx="1069460" cy="982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602" name="Object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834767" y="1676404"/>
                  <a:ext cx="1069460" cy="98266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2317165" y="3892062"/>
            <a:ext cx="7377842" cy="1047746"/>
            <a:chOff x="2317165" y="3352804"/>
            <a:chExt cx="7377842" cy="10477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3" name="Object 11"/>
                <p:cNvSpPr txBox="1"/>
                <p:nvPr/>
              </p:nvSpPr>
              <p:spPr bwMode="auto">
                <a:xfrm>
                  <a:off x="2317165" y="3733804"/>
                  <a:ext cx="1299311" cy="4619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)−0,7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603" name="Object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17165" y="3733804"/>
                  <a:ext cx="1299311" cy="46196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4" name="Object 12"/>
                <p:cNvSpPr txBox="1"/>
                <p:nvPr/>
              </p:nvSpPr>
              <p:spPr bwMode="auto">
                <a:xfrm>
                  <a:off x="4571605" y="3505200"/>
                  <a:ext cx="838417" cy="895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604" name="Object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71605" y="3505200"/>
                  <a:ext cx="838417" cy="89535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5" name="Object 13"/>
                <p:cNvSpPr txBox="1"/>
                <p:nvPr/>
              </p:nvSpPr>
              <p:spPr bwMode="auto">
                <a:xfrm>
                  <a:off x="6529501" y="3644901"/>
                  <a:ext cx="1240954" cy="549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)−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US" sz="2400"/>
                </a:p>
              </p:txBody>
            </p:sp>
          </mc:Choice>
          <mc:Fallback xmlns="">
            <p:sp>
              <p:nvSpPr>
                <p:cNvPr id="110605" name="Object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29501" y="3644901"/>
                  <a:ext cx="1240954" cy="54927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6" name="Object 14"/>
                <p:cNvSpPr txBox="1"/>
                <p:nvPr/>
              </p:nvSpPr>
              <p:spPr bwMode="auto">
                <a:xfrm>
                  <a:off x="8595773" y="3352804"/>
                  <a:ext cx="1099234" cy="982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0606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595773" y="3352804"/>
                  <a:ext cx="1099234" cy="98266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Group 3"/>
          <p:cNvGrpSpPr/>
          <p:nvPr/>
        </p:nvGrpSpPr>
        <p:grpSpPr>
          <a:xfrm>
            <a:off x="2362419" y="6101862"/>
            <a:ext cx="8076922" cy="475949"/>
            <a:chOff x="2362419" y="5562604"/>
            <a:chExt cx="8076922" cy="475949"/>
          </a:xfrm>
        </p:grpSpPr>
        <p:sp>
          <p:nvSpPr>
            <p:cNvPr id="110607" name="Text Box 15"/>
            <p:cNvSpPr txBox="1">
              <a:spLocks noChangeArrowheads="1"/>
            </p:cNvSpPr>
            <p:nvPr/>
          </p:nvSpPr>
          <p:spPr bwMode="auto">
            <a:xfrm>
              <a:off x="2362419" y="5562604"/>
              <a:ext cx="13719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a)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âm</a:t>
              </a:r>
              <a:endParaRPr lang="en-US" sz="2400" dirty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0608" name="Text Box 16"/>
            <p:cNvSpPr txBox="1">
              <a:spLocks noChangeArrowheads="1"/>
            </p:cNvSpPr>
            <p:nvPr/>
          </p:nvSpPr>
          <p:spPr bwMode="auto">
            <a:xfrm>
              <a:off x="3961845" y="5562604"/>
              <a:ext cx="28963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xác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định</a:t>
              </a:r>
              <a:endParaRPr lang="en-US" sz="2400" dirty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0609" name="Text Box 17"/>
            <p:cNvSpPr txBox="1">
              <a:spLocks noChangeArrowheads="1"/>
            </p:cNvSpPr>
            <p:nvPr/>
          </p:nvSpPr>
          <p:spPr bwMode="auto">
            <a:xfrm>
              <a:off x="7086858" y="5576888"/>
              <a:ext cx="15994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prstClr val="black"/>
                  </a:solidFill>
                  <a:latin typeface="Times New Roman" panose="02020603050405020304" pitchFamily="18" charset="0"/>
                </a:rPr>
                <a:t>c) dương</a:t>
              </a:r>
            </a:p>
          </p:txBody>
        </p:sp>
        <p:sp>
          <p:nvSpPr>
            <p:cNvPr id="110610" name="Text Box 18"/>
            <p:cNvSpPr txBox="1">
              <a:spLocks noChangeArrowheads="1"/>
            </p:cNvSpPr>
            <p:nvPr/>
          </p:nvSpPr>
          <p:spPr bwMode="auto">
            <a:xfrm>
              <a:off x="9067384" y="5562604"/>
              <a:ext cx="13719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prstClr val="black"/>
                  </a:solidFill>
                  <a:latin typeface="Times New Roman" panose="02020603050405020304" pitchFamily="18" charset="0"/>
                </a:rPr>
                <a:t>d) 0</a:t>
              </a: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3" grpId="0" animBg="1"/>
      <p:bldP spid="110612" grpId="0" animBg="1"/>
      <p:bldP spid="110611" grpId="0" animBg="1"/>
      <p:bldP spid="110595" grpId="0"/>
      <p:bldP spid="110596" grpId="0"/>
      <p:bldP spid="110597" grpId="0"/>
      <p:bldP spid="11059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Object 3"/>
              <p:cNvSpPr txBox="1"/>
              <p:nvPr/>
            </p:nvSpPr>
            <p:spPr bwMode="auto">
              <a:xfrm>
                <a:off x="8890000" y="5878634"/>
                <a:ext cx="2741084" cy="11001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kπ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216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90000" y="5878634"/>
                <a:ext cx="2741084" cy="11001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165295" y="2217732"/>
            <a:ext cx="6096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VNI-Helve" pitchFamily="2" charset="0"/>
              </a:rPr>
              <a:t>Goïi </a:t>
            </a:r>
            <a:r>
              <a:rPr lang="en-US" sz="2400" b="1" dirty="0">
                <a:solidFill>
                  <a:srgbClr val="FF3300"/>
                </a:solidFill>
                <a:latin typeface="VNI-Helve" pitchFamily="2" charset="0"/>
              </a:rPr>
              <a:t>T</a:t>
            </a:r>
            <a:r>
              <a:rPr lang="en-US" sz="2400" b="1" dirty="0">
                <a:latin typeface="VNI-Helve" pitchFamily="2" charset="0"/>
              </a:rPr>
              <a:t> laø giao ñieåm cuûa OM vôùi truïc t’At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VNI-Helve" pitchFamily="2" charset="0"/>
              </a:rPr>
              <a:t>Ta </a:t>
            </a:r>
            <a:r>
              <a:rPr lang="en-US" sz="2400" b="1" dirty="0"/>
              <a:t>có</a:t>
            </a:r>
            <a:r>
              <a:rPr lang="en-US" sz="2400" b="1" dirty="0">
                <a:solidFill>
                  <a:srgbClr val="0000FF"/>
                </a:solidFill>
                <a:latin typeface="VNI-Helve" pitchFamily="2" charset="0"/>
              </a:rPr>
              <a:t> </a:t>
            </a:r>
            <a:r>
              <a:rPr lang="en-US" sz="2400" b="1" dirty="0">
                <a:latin typeface="VNI-Helve" pitchFamily="2" charset="0"/>
              </a:rPr>
              <a:t>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02785" y="5001480"/>
            <a:ext cx="7105649" cy="1427223"/>
            <a:chOff x="1102785" y="4579452"/>
            <a:chExt cx="7105649" cy="1427223"/>
          </a:xfrm>
        </p:grpSpPr>
        <p:sp>
          <p:nvSpPr>
            <p:cNvPr id="92166" name="Text Box 6"/>
            <p:cNvSpPr txBox="1">
              <a:spLocks noChangeArrowheads="1"/>
            </p:cNvSpPr>
            <p:nvPr/>
          </p:nvSpPr>
          <p:spPr bwMode="auto">
            <a:xfrm>
              <a:off x="1102785" y="4621680"/>
              <a:ext cx="7105649" cy="1384995"/>
            </a:xfrm>
            <a:prstGeom prst="rect">
              <a:avLst/>
            </a:prstGeom>
            <a:noFill/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lvl="1" eaLnBrk="0" hangingPunct="0">
                <a:spcBef>
                  <a:spcPct val="50000"/>
                </a:spcBef>
                <a:buFont typeface="Wingdings" pitchFamily="2" charset="2"/>
                <a:buChar char="v"/>
              </a:pPr>
              <a:r>
                <a:rPr lang="vi-VN" sz="2400" b="1" dirty="0">
                  <a:latin typeface="VNI-Helve" pitchFamily="2" charset="0"/>
                </a:rPr>
                <a:t> </a:t>
              </a:r>
              <a:r>
                <a:rPr lang="en-US" sz="2400" b="1" dirty="0">
                  <a:latin typeface="VNI-Helve" pitchFamily="2" charset="0"/>
                </a:rPr>
                <a:t>tan</a:t>
              </a:r>
              <a:r>
                <a:rPr lang="el-GR" sz="2400" b="1" dirty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ñöôc bieåu dieãn </a:t>
              </a:r>
              <a:r>
                <a:rPr lang="en-US" sz="2400" b="1" dirty="0" err="1">
                  <a:latin typeface="VNI-Helve" pitchFamily="2" charset="0"/>
                  <a:cs typeface="Times New Roman" pitchFamily="18" charset="0"/>
                </a:rPr>
                <a:t>bôûi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       </a:t>
              </a:r>
              <a:r>
                <a:rPr lang="en-US" sz="2400" b="1" dirty="0" err="1">
                  <a:latin typeface="VNI-Helve" pitchFamily="2" charset="0"/>
                  <a:cs typeface="Times New Roman" pitchFamily="18" charset="0"/>
                </a:rPr>
                <a:t>treân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latin typeface="VNI-Helve" pitchFamily="2" charset="0"/>
                  <a:cs typeface="Times New Roman" pitchFamily="18" charset="0"/>
                </a:rPr>
                <a:t>truïc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latin typeface="VNI-Helve" pitchFamily="2" charset="0"/>
                  <a:cs typeface="Times New Roman" pitchFamily="18" charset="0"/>
                </a:rPr>
                <a:t>t’At</a:t>
              </a:r>
              <a:r>
                <a:rPr lang="vi-VN" sz="2400" b="1" dirty="0">
                  <a:latin typeface="VNI-Helve" pitchFamily="2" charset="0"/>
                  <a:cs typeface="Times New Roman" pitchFamily="18" charset="0"/>
                </a:rPr>
                <a:t>: 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 </a:t>
              </a:r>
            </a:p>
            <a:p>
              <a:pPr lvl="1" eaLnBrk="0" hangingPunct="0">
                <a:spcBef>
                  <a:spcPct val="50000"/>
                </a:spcBef>
                <a:buFont typeface="Wingdings" pitchFamily="2" charset="2"/>
                <a:buChar char="v"/>
              </a:pPr>
              <a:r>
                <a:rPr lang="vi-VN" sz="2400" b="1" dirty="0">
                  <a:latin typeface="VNI-Helve" pitchFamily="2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latin typeface="VNI-Helve" pitchFamily="2" charset="0"/>
                  <a:cs typeface="Times New Roman" pitchFamily="18" charset="0"/>
                </a:rPr>
                <a:t>Truïc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 t’At goïi laø </a:t>
              </a:r>
              <a:r>
                <a:rPr lang="en-US" sz="2400" b="1" dirty="0" err="1">
                  <a:latin typeface="VNI-Helve" pitchFamily="2" charset="0"/>
                  <a:cs typeface="Times New Roman" pitchFamily="18" charset="0"/>
                </a:rPr>
                <a:t>truïc</a:t>
              </a:r>
              <a:r>
                <a:rPr lang="en-US" sz="2400" b="1" dirty="0">
                  <a:latin typeface="VNI-Helve" pitchFamily="2" charset="0"/>
                  <a:cs typeface="Times New Roman" pitchFamily="18" charset="0"/>
                </a:rPr>
                <a:t> tang</a:t>
              </a:r>
              <a:r>
                <a:rPr lang="vi-VN" sz="2400" b="1" dirty="0">
                  <a:latin typeface="VNI-Helve" pitchFamily="2" charset="0"/>
                  <a:cs typeface="Times New Roman" pitchFamily="18" charset="0"/>
                </a:rPr>
                <a:t>.</a:t>
              </a:r>
              <a:endParaRPr lang="el-G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167" name="Object 7"/>
                <p:cNvSpPr txBox="1"/>
                <p:nvPr/>
              </p:nvSpPr>
              <p:spPr bwMode="auto">
                <a:xfrm>
                  <a:off x="5573834" y="4579452"/>
                  <a:ext cx="749300" cy="5518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𝐀𝐓</m:t>
                            </m:r>
                          </m:e>
                        </m:ba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92167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573834" y="4579452"/>
                  <a:ext cx="749300" cy="55188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168" name="Object 8"/>
                <p:cNvSpPr txBox="1"/>
                <p:nvPr/>
              </p:nvSpPr>
              <p:spPr bwMode="auto">
                <a:xfrm>
                  <a:off x="2336587" y="4960968"/>
                  <a:ext cx="2736851" cy="6111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US" sz="2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</m:e>
                      </m:func>
                      <m:r>
                        <a:rPr lang="en-US" sz="2400" b="1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2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𝐀𝐓</m:t>
                          </m:r>
                        </m:e>
                      </m:bar>
                    </m:oMath>
                  </a14:m>
                  <a:r>
                    <a:rPr lang="vi-VN" sz="2400" b="1" dirty="0"/>
                    <a:t>.</a:t>
                  </a:r>
                  <a:endParaRPr lang="en-US" sz="2400" b="1" dirty="0"/>
                </a:p>
              </p:txBody>
            </p:sp>
          </mc:Choice>
          <mc:Fallback xmlns="">
            <p:sp>
              <p:nvSpPr>
                <p:cNvPr id="92168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36587" y="4960968"/>
                  <a:ext cx="2736851" cy="61118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2000" b="-4000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8"/>
              <p:cNvSpPr txBox="1">
                <a:spLocks noGrp="1"/>
              </p:cNvSpPr>
              <p:nvPr>
                <p:ph/>
              </p:nvPr>
            </p:nvSpPr>
            <p:spPr bwMode="auto">
              <a:xfrm>
                <a:off x="1298944" y="3462467"/>
                <a:ext cx="6053138" cy="11763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func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e>
                          </m:func>
                        </m:den>
                      </m:f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ar>
                            <m:barPr>
                              <m:pos m:val="top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HM</m:t>
                              </m:r>
                            </m:e>
                          </m:bar>
                        </m:num>
                        <m:den>
                          <m:bar>
                            <m:barPr>
                              <m:pos m:val="top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OH</m:t>
                              </m:r>
                            </m:e>
                          </m:bar>
                        </m:den>
                      </m:f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ar>
                            <m:barPr>
                              <m:pos m:val="top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AT</m:t>
                              </m:r>
                            </m:e>
                          </m:bar>
                        </m:num>
                        <m:den>
                          <m:bar>
                            <m:barPr>
                              <m:pos m:val="top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OA</m:t>
                              </m:r>
                            </m:e>
                          </m:bar>
                        </m:den>
                      </m:f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AT</m:t>
                          </m:r>
                        </m:e>
                      </m:bar>
                      <m:r>
                        <a:rPr lang="vi-VN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Object 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 bwMode="auto">
              <a:xfrm>
                <a:off x="1298944" y="3462467"/>
                <a:ext cx="6053138" cy="11763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8890000" y="3490666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K</a:t>
            </a:r>
            <a:endParaRPr lang="vi-VN" sz="2400" b="1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9950451" y="4571754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H</a:t>
            </a:r>
            <a:endParaRPr lang="vi-VN" sz="2400" b="1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2" y="1747514"/>
            <a:ext cx="3903132" cy="3948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-227776" y="647733"/>
            <a:ext cx="1180946" cy="465927"/>
            <a:chOff x="-288924" y="1905000"/>
            <a:chExt cx="2362200" cy="931852"/>
          </a:xfrm>
        </p:grpSpPr>
        <p:sp>
          <p:nvSpPr>
            <p:cNvPr id="14" name="Rounded Rectangle 13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2675" y="1913524"/>
              <a:ext cx="965774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2221" y="1316627"/>
            <a:ext cx="7675559" cy="523220"/>
            <a:chOff x="644526" y="2766774"/>
            <a:chExt cx="10253661" cy="1046440"/>
          </a:xfrm>
        </p:grpSpPr>
        <p:sp>
          <p:nvSpPr>
            <p:cNvPr id="17" name="TextBox 16"/>
            <p:cNvSpPr txBox="1"/>
            <p:nvPr/>
          </p:nvSpPr>
          <p:spPr>
            <a:xfrm>
              <a:off x="1906586" y="2766774"/>
              <a:ext cx="8991601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Ý NGHĨA HÌNH HỌC CỦA </a:t>
              </a:r>
              <a:r>
                <a:rPr lang="en-US" sz="2800" b="1" u="sng" dirty="0">
                  <a:solidFill>
                    <a:schemeClr val="tx2"/>
                  </a:solidFill>
                  <a:latin typeface="VNI-Helve" pitchFamily="2" charset="0"/>
                </a:rPr>
                <a:t>tan</a:t>
              </a:r>
              <a:r>
                <a:rPr lang="el-GR" sz="2800" b="1" u="sng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α</a:t>
              </a:r>
              <a:endParaRPr lang="en-US" sz="28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10085" y="2795826"/>
              <a:ext cx="50794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076015" y="674178"/>
            <a:ext cx="6851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Ý NGHĨA HÌNH HỌC CỦA TANG VÀ COTANG</a:t>
            </a:r>
          </a:p>
        </p:txBody>
      </p:sp>
    </p:spTree>
    <p:extLst>
      <p:ext uri="{BB962C8B-B14F-4D97-AF65-F5344CB8AC3E}">
        <p14:creationId xmlns:p14="http://schemas.microsoft.com/office/powerpoint/2010/main" val="2298454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19" grpId="0" build="p"/>
      <p:bldP spid="92171" grpId="0"/>
      <p:bldP spid="921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928188"/>
            <a:ext cx="4978400" cy="4567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4995" name="Object 3"/>
              <p:cNvSpPr txBox="1"/>
              <p:nvPr/>
            </p:nvSpPr>
            <p:spPr bwMode="auto">
              <a:xfrm>
                <a:off x="8745531" y="5247347"/>
                <a:ext cx="1794933" cy="4968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sz="2400" b="1"/>
              </a:p>
            </p:txBody>
          </p:sp>
        </mc:Choice>
        <mc:Fallback xmlns="">
          <p:sp>
            <p:nvSpPr>
              <p:cNvPr id="84995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45531" y="5247347"/>
                <a:ext cx="1794933" cy="496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488017" y="2015299"/>
            <a:ext cx="6096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latin typeface="VNI-Helve" pitchFamily="2" charset="0"/>
              </a:rPr>
              <a:t>Goïi </a:t>
            </a:r>
            <a:r>
              <a:rPr lang="en-US" sz="2400" b="1">
                <a:solidFill>
                  <a:srgbClr val="FF3300"/>
                </a:solidFill>
                <a:latin typeface="VNI-Helve" pitchFamily="2" charset="0"/>
              </a:rPr>
              <a:t>S</a:t>
            </a:r>
            <a:r>
              <a:rPr lang="en-US" sz="2400" b="1">
                <a:latin typeface="VNI-Helve" pitchFamily="2" charset="0"/>
              </a:rPr>
              <a:t> laø giao ñieåm cuûa OM vôùi truïc s’Bs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latin typeface="VNI-Helve" pitchFamily="2" charset="0"/>
              </a:rPr>
              <a:t>Ta </a:t>
            </a:r>
            <a:r>
              <a:rPr lang="en-US" sz="2400" b="1"/>
              <a:t>có</a:t>
            </a:r>
            <a:r>
              <a:rPr lang="en-US" sz="2400" b="1">
                <a:solidFill>
                  <a:srgbClr val="0000FF"/>
                </a:solidFill>
                <a:latin typeface="VNI-Helve" pitchFamily="2" charset="0"/>
              </a:rPr>
              <a:t> </a:t>
            </a:r>
            <a:r>
              <a:rPr lang="en-US" sz="2400" b="1">
                <a:latin typeface="VNI-Helve" pitchFamily="2" charset="0"/>
              </a:rPr>
              <a:t>: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1102785" y="4532179"/>
            <a:ext cx="7105649" cy="1938992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vi-VN" sz="2400" b="1" dirty="0">
                <a:latin typeface="VNI-Helve" pitchFamily="2" charset="0"/>
              </a:rPr>
              <a:t> </a:t>
            </a:r>
            <a:r>
              <a:rPr lang="en-US" sz="2400" b="1" dirty="0">
                <a:latin typeface="VNI-Helve" pitchFamily="2" charset="0"/>
              </a:rPr>
              <a:t>cot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ñöôc bieåu dieãn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bôûi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      </a:t>
            </a:r>
            <a:r>
              <a:rPr lang="vi-VN" sz="2400" b="1" dirty="0">
                <a:latin typeface="VNI-Helve" pitchFamily="2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treân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truïc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s’Bs</a:t>
            </a:r>
            <a:r>
              <a:rPr lang="vi-VN" sz="2400" b="1" dirty="0">
                <a:latin typeface="VNI-Helve" pitchFamily="2" charset="0"/>
                <a:cs typeface="Times New Roman" pitchFamily="18" charset="0"/>
              </a:rPr>
              <a:t>:</a:t>
            </a:r>
            <a:endParaRPr lang="en-US" sz="2400" b="1" dirty="0">
              <a:latin typeface="VNI-Helve" pitchFamily="2" charset="0"/>
              <a:cs typeface="Times New Roman" pitchFamily="18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None/>
            </a:pPr>
            <a:endParaRPr lang="en-US" sz="2400" b="1" dirty="0">
              <a:latin typeface="VNI-Helve" pitchFamily="2" charset="0"/>
              <a:cs typeface="Times New Roman" pitchFamily="18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vi-VN" sz="2400" b="1" dirty="0">
                <a:latin typeface="VNI-Helve" pitchFamily="2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Truïc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 s’Bs goïi laø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truïc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VNI-Helve" pitchFamily="2" charset="0"/>
                <a:cs typeface="Times New Roman" pitchFamily="18" charset="0"/>
              </a:rPr>
              <a:t>coâtang</a:t>
            </a:r>
            <a:r>
              <a:rPr lang="vi-VN" sz="2400" b="1" dirty="0">
                <a:latin typeface="VNI-Helve" pitchFamily="2" charset="0"/>
                <a:cs typeface="Times New Roman" pitchFamily="18" charset="0"/>
              </a:rPr>
              <a:t>.</a:t>
            </a:r>
            <a:r>
              <a:rPr lang="en-US" sz="2400" b="1" dirty="0">
                <a:latin typeface="VNI-Helve" pitchFamily="2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999" name="Object 7"/>
              <p:cNvSpPr txBox="1"/>
              <p:nvPr/>
            </p:nvSpPr>
            <p:spPr bwMode="auto">
              <a:xfrm>
                <a:off x="5556340" y="4527129"/>
                <a:ext cx="711200" cy="4778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𝑩𝑺</m:t>
                          </m:r>
                        </m:e>
                      </m:ba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4999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56340" y="4527129"/>
                <a:ext cx="711200" cy="477837"/>
              </a:xfrm>
              <a:prstGeom prst="rect">
                <a:avLst/>
              </a:prstGeom>
              <a:blipFill rotWithShape="0">
                <a:blip r:embed="rId5"/>
                <a:stretch>
                  <a:fillRect l="-85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000" name="Object 8"/>
              <p:cNvSpPr txBox="1"/>
              <p:nvPr/>
            </p:nvSpPr>
            <p:spPr bwMode="auto">
              <a:xfrm>
                <a:off x="2539279" y="4883644"/>
                <a:ext cx="2641600" cy="6111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4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𝐜𝐨𝐭</m:t>
                        </m:r>
                      </m:fName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</m:func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𝑩𝑺</m:t>
                        </m:r>
                      </m:e>
                    </m:bar>
                  </m:oMath>
                </a14:m>
                <a:r>
                  <a:rPr lang="vi-VN" sz="2400" b="1" dirty="0"/>
                  <a:t>.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85000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39279" y="4883644"/>
                <a:ext cx="2641600" cy="611188"/>
              </a:xfrm>
              <a:prstGeom prst="rect">
                <a:avLst/>
              </a:prstGeom>
              <a:blipFill rotWithShape="0">
                <a:blip r:embed="rId6"/>
                <a:stretch>
                  <a:fillRect t="-2000" b="-400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 bwMode="auto">
          <a:xfrm>
            <a:off x="542609" y="392454"/>
            <a:ext cx="8688917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Ý NGHĨA HÌNH HỌC CỦA TANG VÀ CÔTANG</a:t>
            </a:r>
            <a:endParaRPr lang="vi-VN" sz="2400" b="1" dirty="0">
              <a:solidFill>
                <a:schemeClr val="tx2"/>
              </a:solidFill>
              <a:latin typeface="+mj-lt"/>
              <a:ea typeface="Tahoma" pitchFamily="34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8"/>
              <p:cNvSpPr txBox="1">
                <a:spLocks noGrp="1"/>
              </p:cNvSpPr>
              <p:nvPr>
                <p:ph/>
              </p:nvPr>
            </p:nvSpPr>
            <p:spPr bwMode="auto">
              <a:xfrm>
                <a:off x="1677988" y="3352425"/>
                <a:ext cx="5172075" cy="10271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𝐜𝐨𝐭</m:t>
                          </m:r>
                        </m:fName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</m:den>
                      </m:f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ar>
                            <m:barPr>
                              <m:pos m:val="top"/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𝑲𝑴</m:t>
                              </m:r>
                            </m:e>
                          </m:bar>
                        </m:num>
                        <m:den>
                          <m:bar>
                            <m:barPr>
                              <m:pos m:val="top"/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𝑶𝑲</m:t>
                              </m:r>
                            </m:e>
                          </m:bar>
                        </m:den>
                      </m:f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ar>
                            <m:barPr>
                              <m:pos m:val="top"/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𝑩𝑺</m:t>
                              </m:r>
                            </m:e>
                          </m:bar>
                        </m:num>
                        <m:den>
                          <m:bar>
                            <m:barPr>
                              <m:pos m:val="top"/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𝑶𝑩</m:t>
                              </m:r>
                            </m:e>
                          </m:bar>
                        </m:den>
                      </m:f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𝑩𝑺</m:t>
                          </m:r>
                        </m:e>
                      </m:bar>
                      <m:r>
                        <a:rPr lang="vi-VN" sz="24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9" name="Object 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 bwMode="auto">
              <a:xfrm>
                <a:off x="1677988" y="3352425"/>
                <a:ext cx="5172075" cy="102711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8890000" y="3584450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K</a:t>
            </a:r>
            <a:endParaRPr lang="vi-VN" sz="2400" b="1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9950451" y="4665538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H</a:t>
            </a:r>
            <a:endParaRPr lang="vi-VN" sz="2400" b="1"/>
          </a:p>
        </p:txBody>
      </p:sp>
      <p:grpSp>
        <p:nvGrpSpPr>
          <p:cNvPr id="13" name="Group 12"/>
          <p:cNvGrpSpPr/>
          <p:nvPr/>
        </p:nvGrpSpPr>
        <p:grpSpPr>
          <a:xfrm>
            <a:off x="-227776" y="741517"/>
            <a:ext cx="1180946" cy="465927"/>
            <a:chOff x="-288924" y="1905000"/>
            <a:chExt cx="2362200" cy="931852"/>
          </a:xfrm>
        </p:grpSpPr>
        <p:sp>
          <p:nvSpPr>
            <p:cNvPr id="14" name="Rounded Rectangle 13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2675" y="1913524"/>
              <a:ext cx="965774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2221" y="1410411"/>
            <a:ext cx="7675559" cy="476191"/>
            <a:chOff x="644526" y="2766774"/>
            <a:chExt cx="10253661" cy="952382"/>
          </a:xfrm>
        </p:grpSpPr>
        <p:sp>
          <p:nvSpPr>
            <p:cNvPr id="17" name="TextBox 16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Ý NGHĨA HÌNH HỌC CỦA </a:t>
              </a:r>
              <a:r>
                <a:rPr lang="en-US" sz="2400" b="1" u="sng" dirty="0">
                  <a:solidFill>
                    <a:schemeClr val="tx2"/>
                  </a:solidFill>
                  <a:latin typeface="VNI-Helve" pitchFamily="2" charset="0"/>
                </a:rPr>
                <a:t>cot</a:t>
              </a:r>
              <a:r>
                <a:rPr lang="el-GR" sz="2400" b="1" u="sng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α</a:t>
              </a:r>
              <a:endParaRPr lang="en-US" sz="2400" b="1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10084" y="2795826"/>
              <a:ext cx="5079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4552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8" grpId="0" animBg="1"/>
      <p:bldP spid="84999" grpId="0"/>
      <p:bldP spid="85000" grpId="0"/>
      <p:bldP spid="19" grpId="0" build="p"/>
      <p:bldP spid="85008" grpId="0"/>
      <p:bldP spid="850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12" name="Oval 20"/>
          <p:cNvSpPr>
            <a:spLocks noChangeArrowheads="1"/>
          </p:cNvSpPr>
          <p:nvPr/>
        </p:nvSpPr>
        <p:spPr bwMode="auto">
          <a:xfrm>
            <a:off x="3492877" y="6232402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2400" b="1"/>
          </a:p>
        </p:txBody>
      </p:sp>
      <p:sp>
        <p:nvSpPr>
          <p:cNvPr id="110613" name="Oval 21"/>
          <p:cNvSpPr>
            <a:spLocks noChangeArrowheads="1"/>
          </p:cNvSpPr>
          <p:nvPr/>
        </p:nvSpPr>
        <p:spPr bwMode="auto">
          <a:xfrm>
            <a:off x="7201401" y="4897357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2400" b="1"/>
          </a:p>
        </p:txBody>
      </p:sp>
      <p:sp>
        <p:nvSpPr>
          <p:cNvPr id="2" name="Oval 20"/>
          <p:cNvSpPr>
            <a:spLocks noChangeArrowheads="1"/>
          </p:cNvSpPr>
          <p:nvPr/>
        </p:nvSpPr>
        <p:spPr bwMode="auto">
          <a:xfrm>
            <a:off x="1363410" y="3675223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2400" b="1"/>
          </a:p>
        </p:txBody>
      </p:sp>
      <p:sp>
        <p:nvSpPr>
          <p:cNvPr id="110611" name="Oval 19"/>
          <p:cNvSpPr>
            <a:spLocks noChangeArrowheads="1"/>
          </p:cNvSpPr>
          <p:nvPr/>
        </p:nvSpPr>
        <p:spPr bwMode="auto">
          <a:xfrm>
            <a:off x="3552268" y="2065577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2400" b="1"/>
          </a:p>
        </p:txBody>
      </p:sp>
      <p:sp>
        <p:nvSpPr>
          <p:cNvPr id="83973" name="Text Box 2"/>
          <p:cNvSpPr txBox="1">
            <a:spLocks noChangeArrowheads="1"/>
          </p:cNvSpPr>
          <p:nvPr/>
        </p:nvSpPr>
        <p:spPr bwMode="auto">
          <a:xfrm>
            <a:off x="4790940" y="797164"/>
            <a:ext cx="2553893" cy="4616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l-G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944033" y="1417877"/>
            <a:ext cx="812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Câu 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giá trị của sin750° bằng?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2284" y="4291865"/>
            <a:ext cx="1168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cho                        khi đó tan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nhận dấu?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914400" y="2649413"/>
            <a:ext cx="1127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Câu 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sin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các giá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 đây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598" name="Object 6"/>
              <p:cNvSpPr txBox="1">
                <a:spLocks noGrp="1"/>
              </p:cNvSpPr>
              <p:nvPr>
                <p:ph idx="4294967295"/>
              </p:nvPr>
            </p:nvSpPr>
            <p:spPr bwMode="auto">
              <a:xfrm>
                <a:off x="2573714" y="4173447"/>
                <a:ext cx="1838325" cy="698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10598" name="Object 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 bwMode="auto">
              <a:xfrm>
                <a:off x="2573714" y="4173447"/>
                <a:ext cx="1838325" cy="6985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871133" y="1849677"/>
            <a:ext cx="7956552" cy="982662"/>
            <a:chOff x="1871133" y="1052513"/>
            <a:chExt cx="7956552" cy="9826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599" name="Object 7"/>
                <p:cNvSpPr txBox="1"/>
                <p:nvPr/>
              </p:nvSpPr>
              <p:spPr bwMode="auto">
                <a:xfrm>
                  <a:off x="1871133" y="1341438"/>
                  <a:ext cx="1001184" cy="4619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10599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871133" y="1341438"/>
                  <a:ext cx="1001184" cy="46196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710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0" name="Object 8"/>
                <p:cNvSpPr txBox="1"/>
                <p:nvPr/>
              </p:nvSpPr>
              <p:spPr bwMode="auto">
                <a:xfrm>
                  <a:off x="3888318" y="1125538"/>
                  <a:ext cx="1077383" cy="895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10600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88318" y="1125538"/>
                  <a:ext cx="1077383" cy="89535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1" name="Object 9"/>
                <p:cNvSpPr txBox="1"/>
                <p:nvPr/>
              </p:nvSpPr>
              <p:spPr bwMode="auto">
                <a:xfrm>
                  <a:off x="6000751" y="1052513"/>
                  <a:ext cx="1386416" cy="982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2400" b="1"/>
                </a:p>
              </p:txBody>
            </p:sp>
          </mc:Choice>
          <mc:Fallback xmlns="">
            <p:sp>
              <p:nvSpPr>
                <p:cNvPr id="110601" name="Object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000751" y="1052513"/>
                  <a:ext cx="1386416" cy="98266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2" name="Object 10"/>
                <p:cNvSpPr txBox="1"/>
                <p:nvPr/>
              </p:nvSpPr>
              <p:spPr bwMode="auto">
                <a:xfrm>
                  <a:off x="8401052" y="1052513"/>
                  <a:ext cx="1426633" cy="982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2400" b="1"/>
                </a:p>
              </p:txBody>
            </p:sp>
          </mc:Choice>
          <mc:Fallback xmlns="">
            <p:sp>
              <p:nvSpPr>
                <p:cNvPr id="110602" name="Object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01052" y="1052513"/>
                  <a:ext cx="1426633" cy="98266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1102784" y="4933215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/>
              <a:t>a</a:t>
            </a:r>
            <a:r>
              <a:rPr lang="en-US" sz="2400" b="1" dirty="0">
                <a:latin typeface="Times New Roman" pitchFamily="18" charset="0"/>
              </a:rPr>
              <a:t>) </a:t>
            </a:r>
            <a:r>
              <a:rPr lang="en-US" sz="2400" b="1" dirty="0" err="1">
                <a:latin typeface="Times New Roman" pitchFamily="18" charset="0"/>
              </a:rPr>
              <a:t>âm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2734734" y="4933215"/>
            <a:ext cx="4993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b) không xác định</a:t>
            </a:r>
          </a:p>
        </p:txBody>
      </p:sp>
      <p:sp>
        <p:nvSpPr>
          <p:cNvPr id="110609" name="Text Box 17"/>
          <p:cNvSpPr txBox="1">
            <a:spLocks noChangeArrowheads="1"/>
          </p:cNvSpPr>
          <p:nvPr/>
        </p:nvSpPr>
        <p:spPr bwMode="auto">
          <a:xfrm>
            <a:off x="7440085" y="4933215"/>
            <a:ext cx="259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c)       dương</a:t>
            </a: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10058400" y="4933215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d) 0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12284" y="5584702"/>
            <a:ext cx="1168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Câu 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 cot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không xác định khi và chỉ khi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615842" y="3413912"/>
            <a:ext cx="8034248" cy="982662"/>
            <a:chOff x="1678518" y="3195450"/>
            <a:chExt cx="8034248" cy="9826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3" name="Object 11"/>
                <p:cNvSpPr txBox="1"/>
                <p:nvPr/>
              </p:nvSpPr>
              <p:spPr bwMode="auto">
                <a:xfrm>
                  <a:off x="1678518" y="3500438"/>
                  <a:ext cx="1731433" cy="4619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    −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10603" name="Object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78518" y="3500438"/>
                  <a:ext cx="1731433" cy="46196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710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606" name="Object 14"/>
                <p:cNvSpPr txBox="1"/>
                <p:nvPr/>
              </p:nvSpPr>
              <p:spPr bwMode="auto">
                <a:xfrm>
                  <a:off x="8015199" y="3401453"/>
                  <a:ext cx="1697567" cy="549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)−</m:t>
                        </m:r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10606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015199" y="3401453"/>
                  <a:ext cx="1697567" cy="54927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Object 14"/>
                <p:cNvSpPr txBox="1"/>
                <p:nvPr/>
              </p:nvSpPr>
              <p:spPr bwMode="auto">
                <a:xfrm>
                  <a:off x="3939117" y="3195450"/>
                  <a:ext cx="1388533" cy="982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4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39117" y="3195450"/>
                  <a:ext cx="1388533" cy="98266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Object 14"/>
                <p:cNvSpPr txBox="1"/>
                <p:nvPr/>
              </p:nvSpPr>
              <p:spPr bwMode="auto">
                <a:xfrm>
                  <a:off x="6169712" y="3213380"/>
                  <a:ext cx="1039284" cy="8969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5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69712" y="3213380"/>
                  <a:ext cx="1039284" cy="89693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405467" y="6300664"/>
            <a:ext cx="23854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/>
              <a:t>a</a:t>
            </a:r>
            <a:r>
              <a:rPr lang="en-US" sz="2400" b="1">
                <a:latin typeface="Times New Roman" pitchFamily="18" charset="0"/>
              </a:rPr>
              <a:t>) </a:t>
            </a:r>
            <a:r>
              <a:rPr lang="en-US" sz="2400" b="1"/>
              <a:t>cos</a:t>
            </a:r>
            <a:r>
              <a:rPr lang="el-GR" sz="2400" b="1"/>
              <a:t>α</a:t>
            </a:r>
            <a:r>
              <a:rPr lang="en-US" sz="2400" b="1"/>
              <a:t>=0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695701" y="6303839"/>
            <a:ext cx="23854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/>
              <a:t>b</a:t>
            </a:r>
            <a:r>
              <a:rPr lang="en-US" sz="2400" b="1" dirty="0">
                <a:latin typeface="Times New Roman" pitchFamily="18" charset="0"/>
              </a:rPr>
              <a:t>)      </a:t>
            </a:r>
            <a:r>
              <a:rPr lang="en-US" sz="2400" b="1" dirty="0"/>
              <a:t>sin</a:t>
            </a:r>
            <a:r>
              <a:rPr lang="el-GR" sz="2400" b="1" dirty="0"/>
              <a:t>α</a:t>
            </a:r>
            <a:r>
              <a:rPr lang="en-US" sz="2400" b="1" dirty="0"/>
              <a:t>=0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903384" y="6303839"/>
            <a:ext cx="326601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/>
              <a:t>c</a:t>
            </a:r>
            <a:r>
              <a:rPr lang="en-US" sz="2400" b="1">
                <a:latin typeface="Times New Roman" pitchFamily="18" charset="0"/>
              </a:rPr>
              <a:t>) </a:t>
            </a:r>
            <a:r>
              <a:rPr lang="en-US" sz="2400" b="1"/>
              <a:t>cos</a:t>
            </a:r>
            <a:r>
              <a:rPr lang="el-GR" sz="2400" b="1"/>
              <a:t>α</a:t>
            </a:r>
            <a:r>
              <a:rPr lang="en-US" sz="2400" b="1"/>
              <a:t> dương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069917" y="6303839"/>
            <a:ext cx="326601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/>
              <a:t>c</a:t>
            </a:r>
            <a:r>
              <a:rPr lang="en-US" sz="2400" b="1">
                <a:latin typeface="Times New Roman" pitchFamily="18" charset="0"/>
              </a:rPr>
              <a:t>) </a:t>
            </a:r>
            <a:r>
              <a:rPr lang="en-US" sz="2400" b="1"/>
              <a:t>sin</a:t>
            </a:r>
            <a:r>
              <a:rPr lang="el-GR" sz="2400" b="1"/>
              <a:t>α</a:t>
            </a:r>
            <a:r>
              <a:rPr lang="en-US" sz="2400" b="1"/>
              <a:t> âm</a:t>
            </a:r>
            <a:endParaRPr lang="en-US" sz="24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0526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2" grpId="0" animBg="1"/>
      <p:bldP spid="110613" grpId="0" animBg="1"/>
      <p:bldP spid="2" grpId="0" animBg="1"/>
      <p:bldP spid="110611" grpId="0" animBg="1"/>
      <p:bldP spid="110595" grpId="0"/>
      <p:bldP spid="110596" grpId="0"/>
      <p:bldP spid="110597" grpId="0"/>
      <p:bldP spid="110598" grpId="0" build="p"/>
      <p:bldP spid="110607" grpId="0"/>
      <p:bldP spid="110608" grpId="0"/>
      <p:bldP spid="110609" grpId="0"/>
      <p:bldP spid="110610" grpId="0"/>
      <p:bldP spid="3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02458" y="642889"/>
            <a:ext cx="2092239" cy="63094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2994" y="733877"/>
            <a:ext cx="1339791" cy="402337"/>
            <a:chOff x="-288924" y="1905000"/>
            <a:chExt cx="2362200" cy="804672"/>
          </a:xfrm>
        </p:grpSpPr>
        <p:sp>
          <p:nvSpPr>
            <p:cNvPr id="9" name="Rounded Rectangle 8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82675" y="1913523"/>
              <a:ext cx="919104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32556" y="1215052"/>
            <a:ext cx="6547793" cy="830997"/>
            <a:chOff x="644526" y="2766774"/>
            <a:chExt cx="10253661" cy="1661994"/>
          </a:xfrm>
        </p:grpSpPr>
        <p:sp>
          <p:nvSpPr>
            <p:cNvPr id="13" name="TextBox 12"/>
            <p:cNvSpPr txBox="1"/>
            <p:nvPr/>
          </p:nvSpPr>
          <p:spPr>
            <a:xfrm>
              <a:off x="1906586" y="2766774"/>
              <a:ext cx="8991601" cy="166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 THỨC LƯỢNG GIÁC CƠ BẢN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9809" y="2795826"/>
              <a:ext cx="728499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90888" y="727527"/>
            <a:ext cx="980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 HỆ GIỮA CÁC GIÁ TRỊ LƯỢNG GIÁC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8">
                <a:extLst>
                  <a:ext uri="{FF2B5EF4-FFF2-40B4-BE49-F238E27FC236}">
                    <a16:creationId xmlns:a16="http://schemas.microsoft.com/office/drawing/2014/main" id="{1CCCBF84-FE56-47D2-A657-F0CCBAFFEE38}"/>
                  </a:ext>
                </a:extLst>
              </p:cNvPr>
              <p:cNvSpPr txBox="1"/>
              <p:nvPr/>
            </p:nvSpPr>
            <p:spPr>
              <a:xfrm>
                <a:off x="2410197" y="7543800"/>
                <a:ext cx="10011990" cy="47244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Object 8">
                <a:extLst>
                  <a:ext uri="{FF2B5EF4-FFF2-40B4-BE49-F238E27FC236}">
                    <a16:creationId xmlns:a16="http://schemas.microsoft.com/office/drawing/2014/main" id="{1CCCBF84-FE56-47D2-A657-F0CCBAFFE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197" y="7543800"/>
                <a:ext cx="10011990" cy="4724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8">
                <a:extLst>
                  <a:ext uri="{FF2B5EF4-FFF2-40B4-BE49-F238E27FC236}">
                    <a16:creationId xmlns:a16="http://schemas.microsoft.com/office/drawing/2014/main" id="{7A9C3B0A-7E6C-4481-89E4-E422990F8932}"/>
                  </a:ext>
                </a:extLst>
              </p:cNvPr>
              <p:cNvSpPr txBox="1"/>
              <p:nvPr/>
            </p:nvSpPr>
            <p:spPr>
              <a:xfrm>
                <a:off x="2562597" y="7696200"/>
                <a:ext cx="10011990" cy="47244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FFFF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Object 8">
                <a:extLst>
                  <a:ext uri="{FF2B5EF4-FFF2-40B4-BE49-F238E27FC236}">
                    <a16:creationId xmlns:a16="http://schemas.microsoft.com/office/drawing/2014/main" id="{7A9C3B0A-7E6C-4481-89E4-E422990F8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597" y="7696200"/>
                <a:ext cx="10011990" cy="4724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0E67A61-6538-42DF-B8F7-0033F1702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177" y="1835935"/>
            <a:ext cx="9534049" cy="461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3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700294" y="1424037"/>
            <a:ext cx="8624294" cy="1754040"/>
            <a:chOff x="1358053" y="3782346"/>
            <a:chExt cx="21948825" cy="5325041"/>
          </a:xfrm>
        </p:grpSpPr>
        <p:grpSp>
          <p:nvGrpSpPr>
            <p:cNvPr id="46" name="Group 45"/>
            <p:cNvGrpSpPr/>
            <p:nvPr/>
          </p:nvGrpSpPr>
          <p:grpSpPr>
            <a:xfrm>
              <a:off x="1358053" y="3990623"/>
              <a:ext cx="21948825" cy="5116764"/>
              <a:chOff x="1200398" y="2410198"/>
              <a:chExt cx="21948825" cy="5116764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1200398" y="2944800"/>
                <a:ext cx="21948825" cy="4582162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9" name="Freeform 20"/>
              <p:cNvSpPr>
                <a:spLocks/>
              </p:cNvSpPr>
              <p:nvPr/>
            </p:nvSpPr>
            <p:spPr bwMode="auto">
              <a:xfrm>
                <a:off x="1247577" y="2410198"/>
                <a:ext cx="3478409" cy="1107859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661195" y="3782346"/>
              <a:ext cx="2107262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 DỤ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2994" y="640093"/>
            <a:ext cx="1339791" cy="402337"/>
            <a:chOff x="-288924" y="1905000"/>
            <a:chExt cx="2362200" cy="804672"/>
          </a:xfrm>
        </p:grpSpPr>
        <p:sp>
          <p:nvSpPr>
            <p:cNvPr id="42" name="Rounded Rectangle 41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82675" y="1913523"/>
              <a:ext cx="919104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32556" y="1064996"/>
            <a:ext cx="6547793" cy="461665"/>
            <a:chOff x="644526" y="2766774"/>
            <a:chExt cx="10253661" cy="923330"/>
          </a:xfrm>
        </p:grpSpPr>
        <p:sp>
          <p:nvSpPr>
            <p:cNvPr id="52" name="TextBox 51"/>
            <p:cNvSpPr txBox="1"/>
            <p:nvPr/>
          </p:nvSpPr>
          <p:spPr>
            <a:xfrm>
              <a:off x="1906587" y="2766774"/>
              <a:ext cx="8991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 DỤ ÁP DỤNG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78894" y="2795826"/>
              <a:ext cx="570330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390888" y="633743"/>
            <a:ext cx="980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 HỆ GIỮA CÁC GIÁ TRỊ LƯỢNG GIÁC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38137" y="2868706"/>
            <a:ext cx="11161337" cy="3841188"/>
            <a:chOff x="1076414" y="4334859"/>
            <a:chExt cx="22325581" cy="3568169"/>
          </a:xfrm>
        </p:grpSpPr>
        <p:grpSp>
          <p:nvGrpSpPr>
            <p:cNvPr id="58" name="Group 5"/>
            <p:cNvGrpSpPr/>
            <p:nvPr/>
          </p:nvGrpSpPr>
          <p:grpSpPr>
            <a:xfrm>
              <a:off x="1533269" y="4671091"/>
              <a:ext cx="21868726" cy="3231937"/>
              <a:chOff x="637542" y="1083939"/>
              <a:chExt cx="8611674" cy="1272428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637542" y="1083939"/>
                <a:ext cx="8611674" cy="1272428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23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007731" y="1742814"/>
                <a:ext cx="7867095" cy="274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2000"/>
                  </a:lnSpc>
                </a:pPr>
                <a:endParaRPr lang="en-US" sz="23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59" name="Group 65"/>
            <p:cNvGrpSpPr/>
            <p:nvPr/>
          </p:nvGrpSpPr>
          <p:grpSpPr>
            <a:xfrm>
              <a:off x="1076414" y="4334859"/>
              <a:ext cx="4411573" cy="892552"/>
              <a:chOff x="166396" y="8712046"/>
              <a:chExt cx="4411573" cy="892552"/>
            </a:xfrm>
          </p:grpSpPr>
          <p:sp>
            <p:nvSpPr>
              <p:cNvPr id="60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419344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3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1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63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4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5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6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7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8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9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0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1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2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3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4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62" name="TextBox 61"/>
              <p:cNvSpPr txBox="1"/>
              <p:nvPr/>
            </p:nvSpPr>
            <p:spPr>
              <a:xfrm>
                <a:off x="932118" y="8712046"/>
                <a:ext cx="307560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3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23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pic>
        <p:nvPicPr>
          <p:cNvPr id="7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52" y="1673382"/>
            <a:ext cx="5970070" cy="13048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7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206" y="3469294"/>
            <a:ext cx="6404859" cy="315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7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538137" y="3277326"/>
            <a:ext cx="11161337" cy="3329536"/>
            <a:chOff x="1076414" y="4334859"/>
            <a:chExt cx="22325581" cy="3568169"/>
          </a:xfrm>
        </p:grpSpPr>
        <p:sp>
          <p:nvSpPr>
            <p:cNvPr id="39" name="Rounded Rectangle 38"/>
            <p:cNvSpPr/>
            <p:nvPr/>
          </p:nvSpPr>
          <p:spPr>
            <a:xfrm>
              <a:off x="1533269" y="4671091"/>
              <a:ext cx="21868726" cy="32319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23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1076414" y="4334859"/>
              <a:ext cx="4411573" cy="892552"/>
              <a:chOff x="166396" y="8712046"/>
              <a:chExt cx="4411573" cy="892552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419344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3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932118" y="8712046"/>
                <a:ext cx="1783414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3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3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48" name="Rounded Rectangle 47"/>
          <p:cNvSpPr/>
          <p:nvPr/>
        </p:nvSpPr>
        <p:spPr>
          <a:xfrm>
            <a:off x="766535" y="1824425"/>
            <a:ext cx="10972984" cy="1781145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2994" y="697878"/>
            <a:ext cx="1339791" cy="402337"/>
            <a:chOff x="-288924" y="1905000"/>
            <a:chExt cx="2362200" cy="804672"/>
          </a:xfrm>
        </p:grpSpPr>
        <p:sp>
          <p:nvSpPr>
            <p:cNvPr id="42" name="Rounded Rectangle 41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82675" y="1913523"/>
              <a:ext cx="919104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32556" y="1230569"/>
            <a:ext cx="6547793" cy="461665"/>
            <a:chOff x="644526" y="2766774"/>
            <a:chExt cx="10253661" cy="923330"/>
          </a:xfrm>
        </p:grpSpPr>
        <p:sp>
          <p:nvSpPr>
            <p:cNvPr id="51" name="TextBox 50"/>
            <p:cNvSpPr txBox="1"/>
            <p:nvPr/>
          </p:nvSpPr>
          <p:spPr>
            <a:xfrm>
              <a:off x="1906587" y="2766774"/>
              <a:ext cx="8991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 DỤ ÁP DỤNG</a:t>
              </a: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78894" y="2795826"/>
              <a:ext cx="570330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390888" y="691528"/>
            <a:ext cx="980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 HỆ GIỮA CÁC GIÁ TRỊ LƯỢNG GIÁC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227180"/>
              </p:ext>
            </p:extLst>
          </p:nvPr>
        </p:nvGraphicFramePr>
        <p:xfrm>
          <a:off x="2135188" y="1885582"/>
          <a:ext cx="7331075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Equation" r:id="rId4" imgW="4800600" imgH="1612800" progId="Equation.DSMT4">
                  <p:embed/>
                </p:oleObj>
              </mc:Choice>
              <mc:Fallback>
                <p:oleObj name="Equation" r:id="rId4" imgW="4800600" imgH="1612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885582"/>
                        <a:ext cx="7331075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922563"/>
              </p:ext>
            </p:extLst>
          </p:nvPr>
        </p:nvGraphicFramePr>
        <p:xfrm>
          <a:off x="1058863" y="4044950"/>
          <a:ext cx="9988550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" name="Equation" r:id="rId6" imgW="7492680" imgH="2323800" progId="Equation.DSMT4">
                  <p:embed/>
                </p:oleObj>
              </mc:Choice>
              <mc:Fallback>
                <p:oleObj name="Equation" r:id="rId6" imgW="7492680" imgH="232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4044950"/>
                        <a:ext cx="9988550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065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16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00400"/>
            <a:ext cx="5002306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99" y="1676400"/>
            <a:ext cx="5473701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8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55" y="1587155"/>
            <a:ext cx="513291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06400" y="2157044"/>
            <a:ext cx="490070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dirty="0" err="1">
                <a:latin typeface="+mn-lt"/>
              </a:rPr>
              <a:t>Các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điểm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cuối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của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hai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cung</a:t>
            </a:r>
            <a:r>
              <a:rPr lang="en-US" sz="2600" dirty="0">
                <a:latin typeface="+mn-lt"/>
              </a:rPr>
              <a:t> </a:t>
            </a:r>
            <a:r>
              <a:rPr lang="el-GR" sz="2600" dirty="0">
                <a:latin typeface="+mn-lt"/>
              </a:rPr>
              <a:t>α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và</a:t>
            </a:r>
            <a:r>
              <a:rPr lang="en-US" sz="2600" dirty="0">
                <a:latin typeface="+mn-lt"/>
              </a:rPr>
              <a:t> –</a:t>
            </a:r>
            <a:r>
              <a:rPr lang="el-GR" sz="2600" dirty="0">
                <a:latin typeface="+mn-lt"/>
              </a:rPr>
              <a:t>α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đối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xứng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nhau</a:t>
            </a:r>
            <a:r>
              <a:rPr lang="en-US" sz="2600" dirty="0">
                <a:latin typeface="+mn-lt"/>
              </a:rPr>
              <a:t> qua </a:t>
            </a:r>
            <a:r>
              <a:rPr lang="en-US" sz="2600" dirty="0" err="1">
                <a:latin typeface="+mn-lt"/>
              </a:rPr>
              <a:t>trục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hoành</a:t>
            </a:r>
            <a:endParaRPr lang="en-US" sz="2600" dirty="0">
              <a:latin typeface="+mn-lt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2994" y="697878"/>
            <a:ext cx="1339791" cy="402337"/>
            <a:chOff x="-288924" y="1905000"/>
            <a:chExt cx="2362200" cy="804672"/>
          </a:xfrm>
        </p:grpSpPr>
        <p:sp>
          <p:nvSpPr>
            <p:cNvPr id="40" name="Rounded Rectangle 39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82675" y="1913523"/>
              <a:ext cx="919104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32555" y="1230569"/>
            <a:ext cx="9548571" cy="830997"/>
            <a:chOff x="644526" y="2766774"/>
            <a:chExt cx="10253661" cy="1661994"/>
          </a:xfrm>
        </p:grpSpPr>
        <p:sp>
          <p:nvSpPr>
            <p:cNvPr id="43" name="TextBox 42"/>
            <p:cNvSpPr txBox="1"/>
            <p:nvPr/>
          </p:nvSpPr>
          <p:spPr>
            <a:xfrm>
              <a:off x="1906587" y="2766774"/>
              <a:ext cx="8991600" cy="166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GIÁ TRỊ LG CỦA CÁC CUNG CÓ LIÊN QUAN ĐẶC BIỆT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78894" y="2795826"/>
              <a:ext cx="570330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390888" y="691528"/>
            <a:ext cx="980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 HỆ GIỮA CÁC GIÁ TRỊ LƯỢNG GIÁC</a:t>
            </a:r>
          </a:p>
        </p:txBody>
      </p:sp>
    </p:spTree>
    <p:extLst>
      <p:ext uri="{BB962C8B-B14F-4D97-AF65-F5344CB8AC3E}">
        <p14:creationId xmlns:p14="http://schemas.microsoft.com/office/powerpoint/2010/main" val="68578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14690" y="741520"/>
            <a:ext cx="649493" cy="615493"/>
            <a:chOff x="-288924" y="1905000"/>
            <a:chExt cx="2362200" cy="93185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4"/>
              <a:ext cx="667579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22" name="Group 5"/>
          <p:cNvGrpSpPr/>
          <p:nvPr/>
        </p:nvGrpSpPr>
        <p:grpSpPr>
          <a:xfrm>
            <a:off x="603891" y="1649798"/>
            <a:ext cx="10932939" cy="4722058"/>
            <a:chOff x="637542" y="1083939"/>
            <a:chExt cx="8611674" cy="1272428"/>
          </a:xfrm>
        </p:grpSpPr>
        <p:sp>
          <p:nvSpPr>
            <p:cNvPr id="39" name="Rounded Rectangle 38"/>
            <p:cNvSpPr/>
            <p:nvPr/>
          </p:nvSpPr>
          <p:spPr>
            <a:xfrm>
              <a:off x="637542" y="1083939"/>
              <a:ext cx="8611674" cy="1272428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2400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07731" y="1742814"/>
              <a:ext cx="7867095" cy="120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ts val="2000"/>
                </a:lnSpc>
              </a:pPr>
              <a:endParaRPr lang="en-US" sz="24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1310475" y="767965"/>
            <a:ext cx="6232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  <p:grpSp>
        <p:nvGrpSpPr>
          <p:cNvPr id="23" name="Group 65"/>
          <p:cNvGrpSpPr/>
          <p:nvPr/>
        </p:nvGrpSpPr>
        <p:grpSpPr>
          <a:xfrm>
            <a:off x="414825" y="1636742"/>
            <a:ext cx="2338796" cy="775954"/>
            <a:chOff x="166396" y="8712046"/>
            <a:chExt cx="4678202" cy="824978"/>
          </a:xfrm>
        </p:grpSpPr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384522" y="8755081"/>
              <a:ext cx="4193447" cy="781943"/>
            </a:xfrm>
            <a:prstGeom prst="roundRect">
              <a:avLst/>
            </a:prstGeom>
            <a:solidFill>
              <a:srgbClr val="0072B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5" name="Group 7"/>
            <p:cNvGrpSpPr/>
            <p:nvPr/>
          </p:nvGrpSpPr>
          <p:grpSpPr>
            <a:xfrm>
              <a:off x="166396" y="8780577"/>
              <a:ext cx="702538" cy="572229"/>
              <a:chOff x="-145995" y="8633545"/>
              <a:chExt cx="787401" cy="641352"/>
            </a:xfrm>
          </p:grpSpPr>
          <p:sp>
            <p:nvSpPr>
              <p:cNvPr id="27" name="Freeform 45"/>
              <p:cNvSpPr>
                <a:spLocks/>
              </p:cNvSpPr>
              <p:nvPr/>
            </p:nvSpPr>
            <p:spPr bwMode="auto">
              <a:xfrm>
                <a:off x="255643" y="9062171"/>
                <a:ext cx="363538" cy="88900"/>
              </a:xfrm>
              <a:custGeom>
                <a:avLst/>
                <a:gdLst>
                  <a:gd name="T0" fmla="*/ 6 w 97"/>
                  <a:gd name="T1" fmla="*/ 24 h 24"/>
                  <a:gd name="T2" fmla="*/ 0 w 97"/>
                  <a:gd name="T3" fmla="*/ 18 h 24"/>
                  <a:gd name="T4" fmla="*/ 0 w 97"/>
                  <a:gd name="T5" fmla="*/ 6 h 24"/>
                  <a:gd name="T6" fmla="*/ 6 w 97"/>
                  <a:gd name="T7" fmla="*/ 0 h 24"/>
                  <a:gd name="T8" fmla="*/ 91 w 97"/>
                  <a:gd name="T9" fmla="*/ 0 h 24"/>
                  <a:gd name="T10" fmla="*/ 97 w 97"/>
                  <a:gd name="T11" fmla="*/ 6 h 24"/>
                  <a:gd name="T12" fmla="*/ 97 w 97"/>
                  <a:gd name="T13" fmla="*/ 18 h 24"/>
                  <a:gd name="T14" fmla="*/ 91 w 97"/>
                  <a:gd name="T15" fmla="*/ 24 h 24"/>
                  <a:gd name="T16" fmla="*/ 6 w 97"/>
                  <a:gd name="T1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7" h="24">
                    <a:moveTo>
                      <a:pt x="6" y="24"/>
                    </a:moveTo>
                    <a:cubicBezTo>
                      <a:pt x="3" y="24"/>
                      <a:pt x="0" y="21"/>
                      <a:pt x="0" y="18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5" y="0"/>
                      <a:pt x="97" y="3"/>
                      <a:pt x="97" y="6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7" y="21"/>
                      <a:pt x="95" y="24"/>
                      <a:pt x="91" y="24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8" name="Freeform 46"/>
              <p:cNvSpPr>
                <a:spLocks noEditPoints="1"/>
              </p:cNvSpPr>
              <p:nvPr/>
            </p:nvSpPr>
            <p:spPr bwMode="auto">
              <a:xfrm>
                <a:off x="233418" y="9039946"/>
                <a:ext cx="407988" cy="134938"/>
              </a:xfrm>
              <a:custGeom>
                <a:avLst/>
                <a:gdLst>
                  <a:gd name="T0" fmla="*/ 97 w 109"/>
                  <a:gd name="T1" fmla="*/ 12 h 36"/>
                  <a:gd name="T2" fmla="*/ 97 w 109"/>
                  <a:gd name="T3" fmla="*/ 24 h 36"/>
                  <a:gd name="T4" fmla="*/ 12 w 109"/>
                  <a:gd name="T5" fmla="*/ 24 h 36"/>
                  <a:gd name="T6" fmla="*/ 12 w 109"/>
                  <a:gd name="T7" fmla="*/ 12 h 36"/>
                  <a:gd name="T8" fmla="*/ 97 w 109"/>
                  <a:gd name="T9" fmla="*/ 12 h 36"/>
                  <a:gd name="T10" fmla="*/ 97 w 109"/>
                  <a:gd name="T11" fmla="*/ 0 h 36"/>
                  <a:gd name="T12" fmla="*/ 12 w 109"/>
                  <a:gd name="T13" fmla="*/ 0 h 36"/>
                  <a:gd name="T14" fmla="*/ 0 w 109"/>
                  <a:gd name="T15" fmla="*/ 12 h 36"/>
                  <a:gd name="T16" fmla="*/ 0 w 109"/>
                  <a:gd name="T17" fmla="*/ 24 h 36"/>
                  <a:gd name="T18" fmla="*/ 12 w 109"/>
                  <a:gd name="T19" fmla="*/ 36 h 36"/>
                  <a:gd name="T20" fmla="*/ 97 w 109"/>
                  <a:gd name="T21" fmla="*/ 36 h 36"/>
                  <a:gd name="T22" fmla="*/ 109 w 109"/>
                  <a:gd name="T23" fmla="*/ 24 h 36"/>
                  <a:gd name="T24" fmla="*/ 109 w 109"/>
                  <a:gd name="T25" fmla="*/ 12 h 36"/>
                  <a:gd name="T26" fmla="*/ 97 w 109"/>
                  <a:gd name="T2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9" h="36">
                    <a:moveTo>
                      <a:pt x="97" y="12"/>
                    </a:moveTo>
                    <a:cubicBezTo>
                      <a:pt x="97" y="24"/>
                      <a:pt x="97" y="24"/>
                      <a:pt x="97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97" y="12"/>
                      <a:pt x="97" y="12"/>
                      <a:pt x="97" y="12"/>
                    </a:cubicBezTo>
                    <a:moveTo>
                      <a:pt x="97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6"/>
                      <a:pt x="0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30"/>
                      <a:pt x="5" y="36"/>
                      <a:pt x="12" y="36"/>
                    </a:cubicBezTo>
                    <a:cubicBezTo>
                      <a:pt x="97" y="36"/>
                      <a:pt x="97" y="36"/>
                      <a:pt x="97" y="36"/>
                    </a:cubicBezTo>
                    <a:cubicBezTo>
                      <a:pt x="104" y="36"/>
                      <a:pt x="109" y="30"/>
                      <a:pt x="109" y="24"/>
                    </a:cubicBezTo>
                    <a:cubicBezTo>
                      <a:pt x="109" y="12"/>
                      <a:pt x="109" y="12"/>
                      <a:pt x="109" y="12"/>
                    </a:cubicBezTo>
                    <a:cubicBezTo>
                      <a:pt x="109" y="6"/>
                      <a:pt x="104" y="0"/>
                      <a:pt x="97" y="0"/>
                    </a:cubicBezTo>
                    <a:close/>
                  </a:path>
                </a:pathLst>
              </a:custGeom>
              <a:solidFill>
                <a:srgbClr val="007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9" name="Freeform 47"/>
              <p:cNvSpPr>
                <a:spLocks/>
              </p:cNvSpPr>
              <p:nvPr/>
            </p:nvSpPr>
            <p:spPr bwMode="auto">
              <a:xfrm>
                <a:off x="255643" y="9136784"/>
                <a:ext cx="363538" cy="90488"/>
              </a:xfrm>
              <a:custGeom>
                <a:avLst/>
                <a:gdLst>
                  <a:gd name="T0" fmla="*/ 6 w 97"/>
                  <a:gd name="T1" fmla="*/ 24 h 24"/>
                  <a:gd name="T2" fmla="*/ 0 w 97"/>
                  <a:gd name="T3" fmla="*/ 18 h 24"/>
                  <a:gd name="T4" fmla="*/ 0 w 97"/>
                  <a:gd name="T5" fmla="*/ 6 h 24"/>
                  <a:gd name="T6" fmla="*/ 6 w 97"/>
                  <a:gd name="T7" fmla="*/ 0 h 24"/>
                  <a:gd name="T8" fmla="*/ 91 w 97"/>
                  <a:gd name="T9" fmla="*/ 0 h 24"/>
                  <a:gd name="T10" fmla="*/ 97 w 97"/>
                  <a:gd name="T11" fmla="*/ 6 h 24"/>
                  <a:gd name="T12" fmla="*/ 97 w 97"/>
                  <a:gd name="T13" fmla="*/ 18 h 24"/>
                  <a:gd name="T14" fmla="*/ 91 w 97"/>
                  <a:gd name="T15" fmla="*/ 24 h 24"/>
                  <a:gd name="T16" fmla="*/ 6 w 97"/>
                  <a:gd name="T1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7" h="24">
                    <a:moveTo>
                      <a:pt x="6" y="24"/>
                    </a:moveTo>
                    <a:cubicBezTo>
                      <a:pt x="3" y="24"/>
                      <a:pt x="0" y="21"/>
                      <a:pt x="0" y="18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5" y="0"/>
                      <a:pt x="97" y="3"/>
                      <a:pt x="97" y="6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7" y="21"/>
                      <a:pt x="95" y="24"/>
                      <a:pt x="91" y="24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" name="Freeform 48"/>
              <p:cNvSpPr>
                <a:spLocks noEditPoints="1"/>
              </p:cNvSpPr>
              <p:nvPr/>
            </p:nvSpPr>
            <p:spPr bwMode="auto">
              <a:xfrm>
                <a:off x="233418" y="9114559"/>
                <a:ext cx="407988" cy="134938"/>
              </a:xfrm>
              <a:custGeom>
                <a:avLst/>
                <a:gdLst>
                  <a:gd name="T0" fmla="*/ 97 w 109"/>
                  <a:gd name="T1" fmla="*/ 12 h 36"/>
                  <a:gd name="T2" fmla="*/ 97 w 109"/>
                  <a:gd name="T3" fmla="*/ 24 h 36"/>
                  <a:gd name="T4" fmla="*/ 12 w 109"/>
                  <a:gd name="T5" fmla="*/ 24 h 36"/>
                  <a:gd name="T6" fmla="*/ 12 w 109"/>
                  <a:gd name="T7" fmla="*/ 12 h 36"/>
                  <a:gd name="T8" fmla="*/ 97 w 109"/>
                  <a:gd name="T9" fmla="*/ 12 h 36"/>
                  <a:gd name="T10" fmla="*/ 97 w 109"/>
                  <a:gd name="T11" fmla="*/ 0 h 36"/>
                  <a:gd name="T12" fmla="*/ 12 w 109"/>
                  <a:gd name="T13" fmla="*/ 0 h 36"/>
                  <a:gd name="T14" fmla="*/ 0 w 109"/>
                  <a:gd name="T15" fmla="*/ 12 h 36"/>
                  <a:gd name="T16" fmla="*/ 0 w 109"/>
                  <a:gd name="T17" fmla="*/ 24 h 36"/>
                  <a:gd name="T18" fmla="*/ 12 w 109"/>
                  <a:gd name="T19" fmla="*/ 36 h 36"/>
                  <a:gd name="T20" fmla="*/ 97 w 109"/>
                  <a:gd name="T21" fmla="*/ 36 h 36"/>
                  <a:gd name="T22" fmla="*/ 109 w 109"/>
                  <a:gd name="T23" fmla="*/ 24 h 36"/>
                  <a:gd name="T24" fmla="*/ 109 w 109"/>
                  <a:gd name="T25" fmla="*/ 12 h 36"/>
                  <a:gd name="T26" fmla="*/ 97 w 109"/>
                  <a:gd name="T2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9" h="36">
                    <a:moveTo>
                      <a:pt x="97" y="12"/>
                    </a:moveTo>
                    <a:cubicBezTo>
                      <a:pt x="97" y="24"/>
                      <a:pt x="97" y="24"/>
                      <a:pt x="97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97" y="12"/>
                      <a:pt x="97" y="12"/>
                      <a:pt x="97" y="12"/>
                    </a:cubicBezTo>
                    <a:moveTo>
                      <a:pt x="97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6"/>
                      <a:pt x="0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31"/>
                      <a:pt x="5" y="36"/>
                      <a:pt x="12" y="36"/>
                    </a:cubicBezTo>
                    <a:cubicBezTo>
                      <a:pt x="97" y="36"/>
                      <a:pt x="97" y="36"/>
                      <a:pt x="97" y="36"/>
                    </a:cubicBezTo>
                    <a:cubicBezTo>
                      <a:pt x="104" y="36"/>
                      <a:pt x="109" y="31"/>
                      <a:pt x="109" y="24"/>
                    </a:cubicBezTo>
                    <a:cubicBezTo>
                      <a:pt x="109" y="12"/>
                      <a:pt x="109" y="12"/>
                      <a:pt x="109" y="12"/>
                    </a:cubicBezTo>
                    <a:cubicBezTo>
                      <a:pt x="109" y="6"/>
                      <a:pt x="104" y="0"/>
                      <a:pt x="97" y="0"/>
                    </a:cubicBezTo>
                    <a:close/>
                  </a:path>
                </a:pathLst>
              </a:custGeom>
              <a:solidFill>
                <a:srgbClr val="007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1" name="Freeform 49"/>
              <p:cNvSpPr>
                <a:spLocks/>
              </p:cNvSpPr>
              <p:nvPr/>
            </p:nvSpPr>
            <p:spPr bwMode="auto">
              <a:xfrm>
                <a:off x="217543" y="8657358"/>
                <a:ext cx="263525" cy="254000"/>
              </a:xfrm>
              <a:custGeom>
                <a:avLst/>
                <a:gdLst>
                  <a:gd name="T0" fmla="*/ 50 w 70"/>
                  <a:gd name="T1" fmla="*/ 68 h 68"/>
                  <a:gd name="T2" fmla="*/ 45 w 70"/>
                  <a:gd name="T3" fmla="*/ 67 h 68"/>
                  <a:gd name="T4" fmla="*/ 2 w 70"/>
                  <a:gd name="T5" fmla="*/ 23 h 68"/>
                  <a:gd name="T6" fmla="*/ 2 w 70"/>
                  <a:gd name="T7" fmla="*/ 15 h 68"/>
                  <a:gd name="T8" fmla="*/ 14 w 70"/>
                  <a:gd name="T9" fmla="*/ 3 h 68"/>
                  <a:gd name="T10" fmla="*/ 22 w 70"/>
                  <a:gd name="T11" fmla="*/ 0 h 68"/>
                  <a:gd name="T12" fmla="*/ 31 w 70"/>
                  <a:gd name="T13" fmla="*/ 3 h 68"/>
                  <a:gd name="T14" fmla="*/ 65 w 70"/>
                  <a:gd name="T15" fmla="*/ 38 h 68"/>
                  <a:gd name="T16" fmla="*/ 65 w 70"/>
                  <a:gd name="T17" fmla="*/ 55 h 68"/>
                  <a:gd name="T18" fmla="*/ 54 w 70"/>
                  <a:gd name="T19" fmla="*/ 67 h 68"/>
                  <a:gd name="T20" fmla="*/ 50 w 70"/>
                  <a:gd name="T21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8">
                    <a:moveTo>
                      <a:pt x="50" y="68"/>
                    </a:moveTo>
                    <a:cubicBezTo>
                      <a:pt x="48" y="68"/>
                      <a:pt x="47" y="68"/>
                      <a:pt x="45" y="67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0" y="21"/>
                      <a:pt x="0" y="17"/>
                      <a:pt x="2" y="15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6" y="1"/>
                      <a:pt x="19" y="0"/>
                      <a:pt x="22" y="0"/>
                    </a:cubicBezTo>
                    <a:cubicBezTo>
                      <a:pt x="26" y="0"/>
                      <a:pt x="29" y="1"/>
                      <a:pt x="31" y="3"/>
                    </a:cubicBezTo>
                    <a:cubicBezTo>
                      <a:pt x="65" y="38"/>
                      <a:pt x="65" y="38"/>
                      <a:pt x="65" y="38"/>
                    </a:cubicBezTo>
                    <a:cubicBezTo>
                      <a:pt x="70" y="42"/>
                      <a:pt x="70" y="50"/>
                      <a:pt x="65" y="55"/>
                    </a:cubicBezTo>
                    <a:cubicBezTo>
                      <a:pt x="54" y="67"/>
                      <a:pt x="54" y="67"/>
                      <a:pt x="54" y="67"/>
                    </a:cubicBezTo>
                    <a:cubicBezTo>
                      <a:pt x="53" y="68"/>
                      <a:pt x="51" y="68"/>
                      <a:pt x="50" y="6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2" name="Freeform 50"/>
              <p:cNvSpPr>
                <a:spLocks noEditPoints="1"/>
              </p:cNvSpPr>
              <p:nvPr/>
            </p:nvSpPr>
            <p:spPr bwMode="auto">
              <a:xfrm>
                <a:off x="192143" y="8633545"/>
                <a:ext cx="314325" cy="300038"/>
              </a:xfrm>
              <a:custGeom>
                <a:avLst/>
                <a:gdLst>
                  <a:gd name="T0" fmla="*/ 29 w 84"/>
                  <a:gd name="T1" fmla="*/ 12 h 80"/>
                  <a:gd name="T2" fmla="*/ 34 w 84"/>
                  <a:gd name="T3" fmla="*/ 13 h 80"/>
                  <a:gd name="T4" fmla="*/ 68 w 84"/>
                  <a:gd name="T5" fmla="*/ 48 h 80"/>
                  <a:gd name="T6" fmla="*/ 68 w 84"/>
                  <a:gd name="T7" fmla="*/ 57 h 80"/>
                  <a:gd name="T8" fmla="*/ 57 w 84"/>
                  <a:gd name="T9" fmla="*/ 68 h 80"/>
                  <a:gd name="T10" fmla="*/ 13 w 84"/>
                  <a:gd name="T11" fmla="*/ 25 h 80"/>
                  <a:gd name="T12" fmla="*/ 25 w 84"/>
                  <a:gd name="T13" fmla="*/ 13 h 80"/>
                  <a:gd name="T14" fmla="*/ 29 w 84"/>
                  <a:gd name="T15" fmla="*/ 12 h 80"/>
                  <a:gd name="T16" fmla="*/ 29 w 84"/>
                  <a:gd name="T17" fmla="*/ 0 h 80"/>
                  <a:gd name="T18" fmla="*/ 16 w 84"/>
                  <a:gd name="T19" fmla="*/ 5 h 80"/>
                  <a:gd name="T20" fmla="*/ 5 w 84"/>
                  <a:gd name="T21" fmla="*/ 16 h 80"/>
                  <a:gd name="T22" fmla="*/ 5 w 84"/>
                  <a:gd name="T23" fmla="*/ 33 h 80"/>
                  <a:gd name="T24" fmla="*/ 48 w 84"/>
                  <a:gd name="T25" fmla="*/ 77 h 80"/>
                  <a:gd name="T26" fmla="*/ 57 w 84"/>
                  <a:gd name="T27" fmla="*/ 80 h 80"/>
                  <a:gd name="T28" fmla="*/ 57 w 84"/>
                  <a:gd name="T29" fmla="*/ 80 h 80"/>
                  <a:gd name="T30" fmla="*/ 65 w 84"/>
                  <a:gd name="T31" fmla="*/ 77 h 80"/>
                  <a:gd name="T32" fmla="*/ 77 w 84"/>
                  <a:gd name="T33" fmla="*/ 65 h 80"/>
                  <a:gd name="T34" fmla="*/ 77 w 84"/>
                  <a:gd name="T35" fmla="*/ 39 h 80"/>
                  <a:gd name="T36" fmla="*/ 42 w 84"/>
                  <a:gd name="T37" fmla="*/ 5 h 80"/>
                  <a:gd name="T38" fmla="*/ 29 w 84"/>
                  <a:gd name="T3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4" h="80">
                    <a:moveTo>
                      <a:pt x="29" y="12"/>
                    </a:moveTo>
                    <a:cubicBezTo>
                      <a:pt x="31" y="12"/>
                      <a:pt x="33" y="12"/>
                      <a:pt x="34" y="13"/>
                    </a:cubicBezTo>
                    <a:cubicBezTo>
                      <a:pt x="34" y="13"/>
                      <a:pt x="34" y="13"/>
                      <a:pt x="68" y="48"/>
                    </a:cubicBezTo>
                    <a:cubicBezTo>
                      <a:pt x="71" y="50"/>
                      <a:pt x="71" y="54"/>
                      <a:pt x="68" y="57"/>
                    </a:cubicBezTo>
                    <a:cubicBezTo>
                      <a:pt x="68" y="57"/>
                      <a:pt x="68" y="57"/>
                      <a:pt x="57" y="68"/>
                    </a:cubicBezTo>
                    <a:cubicBezTo>
                      <a:pt x="57" y="68"/>
                      <a:pt x="57" y="68"/>
                      <a:pt x="13" y="25"/>
                    </a:cubicBezTo>
                    <a:cubicBezTo>
                      <a:pt x="13" y="25"/>
                      <a:pt x="13" y="25"/>
                      <a:pt x="25" y="13"/>
                    </a:cubicBezTo>
                    <a:cubicBezTo>
                      <a:pt x="26" y="12"/>
                      <a:pt x="28" y="12"/>
                      <a:pt x="29" y="12"/>
                    </a:cubicBezTo>
                    <a:moveTo>
                      <a:pt x="29" y="0"/>
                    </a:moveTo>
                    <a:cubicBezTo>
                      <a:pt x="24" y="0"/>
                      <a:pt x="20" y="2"/>
                      <a:pt x="16" y="5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0" y="21"/>
                      <a:pt x="0" y="29"/>
                      <a:pt x="5" y="33"/>
                    </a:cubicBezTo>
                    <a:cubicBezTo>
                      <a:pt x="48" y="77"/>
                      <a:pt x="48" y="77"/>
                      <a:pt x="48" y="77"/>
                    </a:cubicBezTo>
                    <a:cubicBezTo>
                      <a:pt x="50" y="79"/>
                      <a:pt x="53" y="80"/>
                      <a:pt x="57" y="80"/>
                    </a:cubicBezTo>
                    <a:cubicBezTo>
                      <a:pt x="57" y="80"/>
                      <a:pt x="57" y="80"/>
                      <a:pt x="57" y="80"/>
                    </a:cubicBezTo>
                    <a:cubicBezTo>
                      <a:pt x="60" y="80"/>
                      <a:pt x="63" y="79"/>
                      <a:pt x="65" y="77"/>
                    </a:cubicBezTo>
                    <a:cubicBezTo>
                      <a:pt x="77" y="65"/>
                      <a:pt x="77" y="65"/>
                      <a:pt x="77" y="65"/>
                    </a:cubicBezTo>
                    <a:cubicBezTo>
                      <a:pt x="84" y="58"/>
                      <a:pt x="84" y="47"/>
                      <a:pt x="77" y="39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39" y="2"/>
                      <a:pt x="34" y="0"/>
                      <a:pt x="29" y="0"/>
                    </a:cubicBezTo>
                    <a:close/>
                  </a:path>
                </a:pathLst>
              </a:custGeom>
              <a:solidFill>
                <a:srgbClr val="007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Freeform 51"/>
              <p:cNvSpPr>
                <a:spLocks noEditPoints="1"/>
              </p:cNvSpPr>
              <p:nvPr/>
            </p:nvSpPr>
            <p:spPr bwMode="auto">
              <a:xfrm>
                <a:off x="-123770" y="8724033"/>
                <a:ext cx="742950" cy="528639"/>
              </a:xfrm>
              <a:custGeom>
                <a:avLst/>
                <a:gdLst>
                  <a:gd name="T0" fmla="*/ 12 w 198"/>
                  <a:gd name="T1" fmla="*/ 141 h 141"/>
                  <a:gd name="T2" fmla="*/ 8 w 198"/>
                  <a:gd name="T3" fmla="*/ 140 h 141"/>
                  <a:gd name="T4" fmla="*/ 3 w 198"/>
                  <a:gd name="T5" fmla="*/ 134 h 141"/>
                  <a:gd name="T6" fmla="*/ 1 w 198"/>
                  <a:gd name="T7" fmla="*/ 128 h 141"/>
                  <a:gd name="T8" fmla="*/ 14 w 198"/>
                  <a:gd name="T9" fmla="*/ 77 h 141"/>
                  <a:gd name="T10" fmla="*/ 15 w 198"/>
                  <a:gd name="T11" fmla="*/ 75 h 141"/>
                  <a:gd name="T12" fmla="*/ 88 w 198"/>
                  <a:gd name="T13" fmla="*/ 1 h 141"/>
                  <a:gd name="T14" fmla="*/ 92 w 198"/>
                  <a:gd name="T15" fmla="*/ 0 h 141"/>
                  <a:gd name="T16" fmla="*/ 92 w 198"/>
                  <a:gd name="T17" fmla="*/ 0 h 141"/>
                  <a:gd name="T18" fmla="*/ 97 w 198"/>
                  <a:gd name="T19" fmla="*/ 1 h 141"/>
                  <a:gd name="T20" fmla="*/ 103 w 198"/>
                  <a:gd name="T21" fmla="*/ 8 h 141"/>
                  <a:gd name="T22" fmla="*/ 105 w 198"/>
                  <a:gd name="T23" fmla="*/ 12 h 141"/>
                  <a:gd name="T24" fmla="*/ 109 w 198"/>
                  <a:gd name="T25" fmla="*/ 13 h 141"/>
                  <a:gd name="T26" fmla="*/ 116 w 198"/>
                  <a:gd name="T27" fmla="*/ 21 h 141"/>
                  <a:gd name="T28" fmla="*/ 117 w 198"/>
                  <a:gd name="T29" fmla="*/ 24 h 141"/>
                  <a:gd name="T30" fmla="*/ 121 w 198"/>
                  <a:gd name="T31" fmla="*/ 26 h 141"/>
                  <a:gd name="T32" fmla="*/ 128 w 198"/>
                  <a:gd name="T33" fmla="*/ 33 h 141"/>
                  <a:gd name="T34" fmla="*/ 130 w 198"/>
                  <a:gd name="T35" fmla="*/ 37 h 141"/>
                  <a:gd name="T36" fmla="*/ 133 w 198"/>
                  <a:gd name="T37" fmla="*/ 38 h 141"/>
                  <a:gd name="T38" fmla="*/ 140 w 198"/>
                  <a:gd name="T39" fmla="*/ 45 h 141"/>
                  <a:gd name="T40" fmla="*/ 142 w 198"/>
                  <a:gd name="T41" fmla="*/ 49 h 141"/>
                  <a:gd name="T42" fmla="*/ 140 w 198"/>
                  <a:gd name="T43" fmla="*/ 53 h 141"/>
                  <a:gd name="T44" fmla="*/ 124 w 198"/>
                  <a:gd name="T45" fmla="*/ 70 h 141"/>
                  <a:gd name="T46" fmla="*/ 192 w 198"/>
                  <a:gd name="T47" fmla="*/ 70 h 141"/>
                  <a:gd name="T48" fmla="*/ 198 w 198"/>
                  <a:gd name="T49" fmla="*/ 76 h 141"/>
                  <a:gd name="T50" fmla="*/ 198 w 198"/>
                  <a:gd name="T51" fmla="*/ 87 h 141"/>
                  <a:gd name="T52" fmla="*/ 192 w 198"/>
                  <a:gd name="T53" fmla="*/ 93 h 141"/>
                  <a:gd name="T54" fmla="*/ 107 w 198"/>
                  <a:gd name="T55" fmla="*/ 93 h 141"/>
                  <a:gd name="T56" fmla="*/ 103 w 198"/>
                  <a:gd name="T57" fmla="*/ 91 h 141"/>
                  <a:gd name="T58" fmla="*/ 67 w 198"/>
                  <a:gd name="T59" fmla="*/ 127 h 141"/>
                  <a:gd name="T60" fmla="*/ 64 w 198"/>
                  <a:gd name="T61" fmla="*/ 128 h 141"/>
                  <a:gd name="T62" fmla="*/ 14 w 198"/>
                  <a:gd name="T63" fmla="*/ 141 h 141"/>
                  <a:gd name="T64" fmla="*/ 12 w 198"/>
                  <a:gd name="T65" fmla="*/ 141 h 141"/>
                  <a:gd name="T66" fmla="*/ 23 w 198"/>
                  <a:gd name="T67" fmla="*/ 119 h 141"/>
                  <a:gd name="T68" fmla="*/ 45 w 198"/>
                  <a:gd name="T69" fmla="*/ 113 h 141"/>
                  <a:gd name="T70" fmla="*/ 29 w 198"/>
                  <a:gd name="T71" fmla="*/ 97 h 141"/>
                  <a:gd name="T72" fmla="*/ 23 w 198"/>
                  <a:gd name="T73" fmla="*/ 119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8" h="141">
                    <a:moveTo>
                      <a:pt x="12" y="141"/>
                    </a:moveTo>
                    <a:cubicBezTo>
                      <a:pt x="11" y="141"/>
                      <a:pt x="9" y="141"/>
                      <a:pt x="8" y="140"/>
                    </a:cubicBezTo>
                    <a:cubicBezTo>
                      <a:pt x="3" y="134"/>
                      <a:pt x="3" y="134"/>
                      <a:pt x="3" y="134"/>
                    </a:cubicBezTo>
                    <a:cubicBezTo>
                      <a:pt x="1" y="133"/>
                      <a:pt x="0" y="131"/>
                      <a:pt x="1" y="128"/>
                    </a:cubicBezTo>
                    <a:cubicBezTo>
                      <a:pt x="14" y="77"/>
                      <a:pt x="14" y="77"/>
                      <a:pt x="14" y="77"/>
                    </a:cubicBezTo>
                    <a:cubicBezTo>
                      <a:pt x="14" y="76"/>
                      <a:pt x="15" y="75"/>
                      <a:pt x="15" y="75"/>
                    </a:cubicBezTo>
                    <a:cubicBezTo>
                      <a:pt x="88" y="1"/>
                      <a:pt x="88" y="1"/>
                      <a:pt x="88" y="1"/>
                    </a:cubicBezTo>
                    <a:cubicBezTo>
                      <a:pt x="89" y="0"/>
                      <a:pt x="91" y="0"/>
                      <a:pt x="92" y="0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4" y="0"/>
                      <a:pt x="96" y="0"/>
                      <a:pt x="97" y="1"/>
                    </a:cubicBezTo>
                    <a:cubicBezTo>
                      <a:pt x="103" y="8"/>
                      <a:pt x="103" y="8"/>
                      <a:pt x="103" y="8"/>
                    </a:cubicBezTo>
                    <a:cubicBezTo>
                      <a:pt x="104" y="9"/>
                      <a:pt x="105" y="10"/>
                      <a:pt x="105" y="12"/>
                    </a:cubicBezTo>
                    <a:cubicBezTo>
                      <a:pt x="106" y="12"/>
                      <a:pt x="108" y="12"/>
                      <a:pt x="109" y="13"/>
                    </a:cubicBezTo>
                    <a:cubicBezTo>
                      <a:pt x="116" y="21"/>
                      <a:pt x="116" y="21"/>
                      <a:pt x="116" y="21"/>
                    </a:cubicBezTo>
                    <a:cubicBezTo>
                      <a:pt x="117" y="22"/>
                      <a:pt x="117" y="23"/>
                      <a:pt x="117" y="24"/>
                    </a:cubicBezTo>
                    <a:cubicBezTo>
                      <a:pt x="119" y="24"/>
                      <a:pt x="120" y="25"/>
                      <a:pt x="121" y="26"/>
                    </a:cubicBezTo>
                    <a:cubicBezTo>
                      <a:pt x="128" y="33"/>
                      <a:pt x="128" y="33"/>
                      <a:pt x="128" y="33"/>
                    </a:cubicBezTo>
                    <a:cubicBezTo>
                      <a:pt x="129" y="34"/>
                      <a:pt x="130" y="35"/>
                      <a:pt x="130" y="37"/>
                    </a:cubicBezTo>
                    <a:cubicBezTo>
                      <a:pt x="131" y="37"/>
                      <a:pt x="132" y="37"/>
                      <a:pt x="133" y="38"/>
                    </a:cubicBezTo>
                    <a:cubicBezTo>
                      <a:pt x="140" y="45"/>
                      <a:pt x="140" y="45"/>
                      <a:pt x="140" y="45"/>
                    </a:cubicBezTo>
                    <a:cubicBezTo>
                      <a:pt x="141" y="46"/>
                      <a:pt x="142" y="47"/>
                      <a:pt x="142" y="49"/>
                    </a:cubicBezTo>
                    <a:cubicBezTo>
                      <a:pt x="142" y="51"/>
                      <a:pt x="141" y="52"/>
                      <a:pt x="140" y="53"/>
                    </a:cubicBezTo>
                    <a:cubicBezTo>
                      <a:pt x="124" y="70"/>
                      <a:pt x="124" y="70"/>
                      <a:pt x="124" y="70"/>
                    </a:cubicBezTo>
                    <a:cubicBezTo>
                      <a:pt x="192" y="70"/>
                      <a:pt x="192" y="70"/>
                      <a:pt x="192" y="70"/>
                    </a:cubicBezTo>
                    <a:cubicBezTo>
                      <a:pt x="196" y="70"/>
                      <a:pt x="198" y="72"/>
                      <a:pt x="198" y="76"/>
                    </a:cubicBezTo>
                    <a:cubicBezTo>
                      <a:pt x="198" y="87"/>
                      <a:pt x="198" y="87"/>
                      <a:pt x="198" y="87"/>
                    </a:cubicBezTo>
                    <a:cubicBezTo>
                      <a:pt x="198" y="91"/>
                      <a:pt x="196" y="93"/>
                      <a:pt x="192" y="93"/>
                    </a:cubicBezTo>
                    <a:cubicBezTo>
                      <a:pt x="107" y="93"/>
                      <a:pt x="107" y="93"/>
                      <a:pt x="107" y="93"/>
                    </a:cubicBezTo>
                    <a:cubicBezTo>
                      <a:pt x="105" y="93"/>
                      <a:pt x="104" y="92"/>
                      <a:pt x="103" y="91"/>
                    </a:cubicBezTo>
                    <a:cubicBezTo>
                      <a:pt x="67" y="127"/>
                      <a:pt x="67" y="127"/>
                      <a:pt x="67" y="127"/>
                    </a:cubicBezTo>
                    <a:cubicBezTo>
                      <a:pt x="66" y="127"/>
                      <a:pt x="65" y="128"/>
                      <a:pt x="64" y="128"/>
                    </a:cubicBezTo>
                    <a:cubicBezTo>
                      <a:pt x="14" y="141"/>
                      <a:pt x="14" y="141"/>
                      <a:pt x="14" y="141"/>
                    </a:cubicBezTo>
                    <a:cubicBezTo>
                      <a:pt x="13" y="141"/>
                      <a:pt x="13" y="141"/>
                      <a:pt x="12" y="141"/>
                    </a:cubicBezTo>
                    <a:close/>
                    <a:moveTo>
                      <a:pt x="23" y="119"/>
                    </a:moveTo>
                    <a:cubicBezTo>
                      <a:pt x="45" y="113"/>
                      <a:pt x="45" y="113"/>
                      <a:pt x="45" y="113"/>
                    </a:cubicBezTo>
                    <a:cubicBezTo>
                      <a:pt x="29" y="97"/>
                      <a:pt x="29" y="97"/>
                      <a:pt x="29" y="97"/>
                    </a:cubicBezTo>
                    <a:lnTo>
                      <a:pt x="23" y="1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Freeform 52"/>
              <p:cNvSpPr>
                <a:spLocks noEditPoints="1"/>
              </p:cNvSpPr>
              <p:nvPr/>
            </p:nvSpPr>
            <p:spPr bwMode="auto">
              <a:xfrm>
                <a:off x="-145995" y="8701808"/>
                <a:ext cx="787400" cy="573089"/>
              </a:xfrm>
              <a:custGeom>
                <a:avLst/>
                <a:gdLst>
                  <a:gd name="T0" fmla="*/ 98 w 210"/>
                  <a:gd name="T1" fmla="*/ 12 h 153"/>
                  <a:gd name="T2" fmla="*/ 105 w 210"/>
                  <a:gd name="T3" fmla="*/ 18 h 153"/>
                  <a:gd name="T4" fmla="*/ 37 w 210"/>
                  <a:gd name="T5" fmla="*/ 86 h 153"/>
                  <a:gd name="T6" fmla="*/ 43 w 210"/>
                  <a:gd name="T7" fmla="*/ 92 h 153"/>
                  <a:gd name="T8" fmla="*/ 110 w 210"/>
                  <a:gd name="T9" fmla="*/ 24 h 153"/>
                  <a:gd name="T10" fmla="*/ 118 w 210"/>
                  <a:gd name="T11" fmla="*/ 31 h 153"/>
                  <a:gd name="T12" fmla="*/ 50 w 210"/>
                  <a:gd name="T13" fmla="*/ 99 h 153"/>
                  <a:gd name="T14" fmla="*/ 55 w 210"/>
                  <a:gd name="T15" fmla="*/ 104 h 153"/>
                  <a:gd name="T16" fmla="*/ 123 w 210"/>
                  <a:gd name="T17" fmla="*/ 36 h 153"/>
                  <a:gd name="T18" fmla="*/ 130 w 210"/>
                  <a:gd name="T19" fmla="*/ 43 h 153"/>
                  <a:gd name="T20" fmla="*/ 62 w 210"/>
                  <a:gd name="T21" fmla="*/ 111 h 153"/>
                  <a:gd name="T22" fmla="*/ 68 w 210"/>
                  <a:gd name="T23" fmla="*/ 116 h 153"/>
                  <a:gd name="T24" fmla="*/ 135 w 210"/>
                  <a:gd name="T25" fmla="*/ 49 h 153"/>
                  <a:gd name="T26" fmla="*/ 142 w 210"/>
                  <a:gd name="T27" fmla="*/ 55 h 153"/>
                  <a:gd name="T28" fmla="*/ 115 w 210"/>
                  <a:gd name="T29" fmla="*/ 82 h 153"/>
                  <a:gd name="T30" fmla="*/ 198 w 210"/>
                  <a:gd name="T31" fmla="*/ 82 h 153"/>
                  <a:gd name="T32" fmla="*/ 198 w 210"/>
                  <a:gd name="T33" fmla="*/ 93 h 153"/>
                  <a:gd name="T34" fmla="*/ 113 w 210"/>
                  <a:gd name="T35" fmla="*/ 93 h 153"/>
                  <a:gd name="T36" fmla="*/ 113 w 210"/>
                  <a:gd name="T37" fmla="*/ 84 h 153"/>
                  <a:gd name="T38" fmla="*/ 69 w 210"/>
                  <a:gd name="T39" fmla="*/ 128 h 153"/>
                  <a:gd name="T40" fmla="*/ 18 w 210"/>
                  <a:gd name="T41" fmla="*/ 141 h 153"/>
                  <a:gd name="T42" fmla="*/ 13 w 210"/>
                  <a:gd name="T43" fmla="*/ 136 h 153"/>
                  <a:gd name="T44" fmla="*/ 26 w 210"/>
                  <a:gd name="T45" fmla="*/ 85 h 153"/>
                  <a:gd name="T46" fmla="*/ 98 w 210"/>
                  <a:gd name="T47" fmla="*/ 12 h 153"/>
                  <a:gd name="T48" fmla="*/ 21 w 210"/>
                  <a:gd name="T49" fmla="*/ 133 h 153"/>
                  <a:gd name="T50" fmla="*/ 62 w 210"/>
                  <a:gd name="T51" fmla="*/ 122 h 153"/>
                  <a:gd name="T52" fmla="*/ 32 w 210"/>
                  <a:gd name="T53" fmla="*/ 91 h 153"/>
                  <a:gd name="T54" fmla="*/ 21 w 210"/>
                  <a:gd name="T55" fmla="*/ 133 h 153"/>
                  <a:gd name="T56" fmla="*/ 98 w 210"/>
                  <a:gd name="T57" fmla="*/ 0 h 153"/>
                  <a:gd name="T58" fmla="*/ 98 w 210"/>
                  <a:gd name="T59" fmla="*/ 0 h 153"/>
                  <a:gd name="T60" fmla="*/ 90 w 210"/>
                  <a:gd name="T61" fmla="*/ 3 h 153"/>
                  <a:gd name="T62" fmla="*/ 17 w 210"/>
                  <a:gd name="T63" fmla="*/ 76 h 153"/>
                  <a:gd name="T64" fmla="*/ 14 w 210"/>
                  <a:gd name="T65" fmla="*/ 82 h 153"/>
                  <a:gd name="T66" fmla="*/ 1 w 210"/>
                  <a:gd name="T67" fmla="*/ 133 h 153"/>
                  <a:gd name="T68" fmla="*/ 4 w 210"/>
                  <a:gd name="T69" fmla="*/ 145 h 153"/>
                  <a:gd name="T70" fmla="*/ 10 w 210"/>
                  <a:gd name="T71" fmla="*/ 150 h 153"/>
                  <a:gd name="T72" fmla="*/ 18 w 210"/>
                  <a:gd name="T73" fmla="*/ 153 h 153"/>
                  <a:gd name="T74" fmla="*/ 21 w 210"/>
                  <a:gd name="T75" fmla="*/ 153 h 153"/>
                  <a:gd name="T76" fmla="*/ 72 w 210"/>
                  <a:gd name="T77" fmla="*/ 140 h 153"/>
                  <a:gd name="T78" fmla="*/ 77 w 210"/>
                  <a:gd name="T79" fmla="*/ 137 h 153"/>
                  <a:gd name="T80" fmla="*/ 109 w 210"/>
                  <a:gd name="T81" fmla="*/ 105 h 153"/>
                  <a:gd name="T82" fmla="*/ 113 w 210"/>
                  <a:gd name="T83" fmla="*/ 105 h 153"/>
                  <a:gd name="T84" fmla="*/ 198 w 210"/>
                  <a:gd name="T85" fmla="*/ 105 h 153"/>
                  <a:gd name="T86" fmla="*/ 210 w 210"/>
                  <a:gd name="T87" fmla="*/ 93 h 153"/>
                  <a:gd name="T88" fmla="*/ 210 w 210"/>
                  <a:gd name="T89" fmla="*/ 82 h 153"/>
                  <a:gd name="T90" fmla="*/ 198 w 210"/>
                  <a:gd name="T91" fmla="*/ 70 h 153"/>
                  <a:gd name="T92" fmla="*/ 144 w 210"/>
                  <a:gd name="T93" fmla="*/ 70 h 153"/>
                  <a:gd name="T94" fmla="*/ 150 w 210"/>
                  <a:gd name="T95" fmla="*/ 64 h 153"/>
                  <a:gd name="T96" fmla="*/ 154 w 210"/>
                  <a:gd name="T97" fmla="*/ 55 h 153"/>
                  <a:gd name="T98" fmla="*/ 150 w 210"/>
                  <a:gd name="T99" fmla="*/ 47 h 153"/>
                  <a:gd name="T100" fmla="*/ 144 w 210"/>
                  <a:gd name="T101" fmla="*/ 40 h 153"/>
                  <a:gd name="T102" fmla="*/ 140 w 210"/>
                  <a:gd name="T103" fmla="*/ 38 h 153"/>
                  <a:gd name="T104" fmla="*/ 138 w 210"/>
                  <a:gd name="T105" fmla="*/ 35 h 153"/>
                  <a:gd name="T106" fmla="*/ 131 w 210"/>
                  <a:gd name="T107" fmla="*/ 28 h 153"/>
                  <a:gd name="T108" fmla="*/ 128 w 210"/>
                  <a:gd name="T109" fmla="*/ 25 h 153"/>
                  <a:gd name="T110" fmla="*/ 126 w 210"/>
                  <a:gd name="T111" fmla="*/ 22 h 153"/>
                  <a:gd name="T112" fmla="*/ 119 w 210"/>
                  <a:gd name="T113" fmla="*/ 15 h 153"/>
                  <a:gd name="T114" fmla="*/ 116 w 210"/>
                  <a:gd name="T115" fmla="*/ 13 h 153"/>
                  <a:gd name="T116" fmla="*/ 113 w 210"/>
                  <a:gd name="T117" fmla="*/ 10 h 153"/>
                  <a:gd name="T118" fmla="*/ 107 w 210"/>
                  <a:gd name="T119" fmla="*/ 3 h 153"/>
                  <a:gd name="T120" fmla="*/ 98 w 210"/>
                  <a:gd name="T121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0" h="153">
                    <a:moveTo>
                      <a:pt x="98" y="12"/>
                    </a:moveTo>
                    <a:cubicBezTo>
                      <a:pt x="105" y="18"/>
                      <a:pt x="105" y="18"/>
                      <a:pt x="105" y="18"/>
                    </a:cubicBezTo>
                    <a:cubicBezTo>
                      <a:pt x="37" y="86"/>
                      <a:pt x="37" y="86"/>
                      <a:pt x="37" y="86"/>
                    </a:cubicBezTo>
                    <a:cubicBezTo>
                      <a:pt x="43" y="92"/>
                      <a:pt x="43" y="92"/>
                      <a:pt x="43" y="92"/>
                    </a:cubicBezTo>
                    <a:cubicBezTo>
                      <a:pt x="110" y="24"/>
                      <a:pt x="110" y="24"/>
                      <a:pt x="110" y="24"/>
                    </a:cubicBezTo>
                    <a:cubicBezTo>
                      <a:pt x="118" y="31"/>
                      <a:pt x="118" y="31"/>
                      <a:pt x="118" y="31"/>
                    </a:cubicBezTo>
                    <a:cubicBezTo>
                      <a:pt x="50" y="99"/>
                      <a:pt x="50" y="99"/>
                      <a:pt x="50" y="99"/>
                    </a:cubicBezTo>
                    <a:cubicBezTo>
                      <a:pt x="55" y="104"/>
                      <a:pt x="55" y="104"/>
                      <a:pt x="55" y="104"/>
                    </a:cubicBezTo>
                    <a:cubicBezTo>
                      <a:pt x="123" y="36"/>
                      <a:pt x="123" y="36"/>
                      <a:pt x="123" y="36"/>
                    </a:cubicBezTo>
                    <a:cubicBezTo>
                      <a:pt x="130" y="43"/>
                      <a:pt x="130" y="43"/>
                      <a:pt x="130" y="43"/>
                    </a:cubicBezTo>
                    <a:cubicBezTo>
                      <a:pt x="62" y="111"/>
                      <a:pt x="62" y="111"/>
                      <a:pt x="62" y="111"/>
                    </a:cubicBezTo>
                    <a:cubicBezTo>
                      <a:pt x="68" y="116"/>
                      <a:pt x="68" y="116"/>
                      <a:pt x="68" y="116"/>
                    </a:cubicBezTo>
                    <a:cubicBezTo>
                      <a:pt x="135" y="49"/>
                      <a:pt x="135" y="49"/>
                      <a:pt x="135" y="49"/>
                    </a:cubicBezTo>
                    <a:cubicBezTo>
                      <a:pt x="142" y="55"/>
                      <a:pt x="142" y="55"/>
                      <a:pt x="142" y="55"/>
                    </a:cubicBezTo>
                    <a:cubicBezTo>
                      <a:pt x="115" y="82"/>
                      <a:pt x="115" y="82"/>
                      <a:pt x="115" y="82"/>
                    </a:cubicBezTo>
                    <a:cubicBezTo>
                      <a:pt x="198" y="82"/>
                      <a:pt x="198" y="82"/>
                      <a:pt x="198" y="82"/>
                    </a:cubicBezTo>
                    <a:cubicBezTo>
                      <a:pt x="198" y="93"/>
                      <a:pt x="198" y="93"/>
                      <a:pt x="198" y="93"/>
                    </a:cubicBezTo>
                    <a:cubicBezTo>
                      <a:pt x="113" y="93"/>
                      <a:pt x="113" y="93"/>
                      <a:pt x="113" y="93"/>
                    </a:cubicBezTo>
                    <a:cubicBezTo>
                      <a:pt x="113" y="84"/>
                      <a:pt x="113" y="84"/>
                      <a:pt x="113" y="84"/>
                    </a:cubicBezTo>
                    <a:cubicBezTo>
                      <a:pt x="69" y="128"/>
                      <a:pt x="69" y="128"/>
                      <a:pt x="69" y="128"/>
                    </a:cubicBezTo>
                    <a:cubicBezTo>
                      <a:pt x="18" y="141"/>
                      <a:pt x="18" y="141"/>
                      <a:pt x="18" y="141"/>
                    </a:cubicBezTo>
                    <a:cubicBezTo>
                      <a:pt x="13" y="136"/>
                      <a:pt x="13" y="136"/>
                      <a:pt x="13" y="136"/>
                    </a:cubicBezTo>
                    <a:cubicBezTo>
                      <a:pt x="26" y="85"/>
                      <a:pt x="26" y="85"/>
                      <a:pt x="26" y="85"/>
                    </a:cubicBezTo>
                    <a:cubicBezTo>
                      <a:pt x="98" y="12"/>
                      <a:pt x="98" y="12"/>
                      <a:pt x="98" y="12"/>
                    </a:cubicBezTo>
                    <a:moveTo>
                      <a:pt x="21" y="133"/>
                    </a:moveTo>
                    <a:cubicBezTo>
                      <a:pt x="62" y="122"/>
                      <a:pt x="62" y="122"/>
                      <a:pt x="62" y="122"/>
                    </a:cubicBezTo>
                    <a:cubicBezTo>
                      <a:pt x="32" y="91"/>
                      <a:pt x="32" y="91"/>
                      <a:pt x="32" y="91"/>
                    </a:cubicBezTo>
                    <a:cubicBezTo>
                      <a:pt x="21" y="133"/>
                      <a:pt x="21" y="133"/>
                      <a:pt x="21" y="133"/>
                    </a:cubicBezTo>
                    <a:moveTo>
                      <a:pt x="98" y="0"/>
                    </a:moveTo>
                    <a:cubicBezTo>
                      <a:pt x="98" y="0"/>
                      <a:pt x="98" y="0"/>
                      <a:pt x="98" y="0"/>
                    </a:cubicBezTo>
                    <a:cubicBezTo>
                      <a:pt x="95" y="0"/>
                      <a:pt x="92" y="1"/>
                      <a:pt x="90" y="3"/>
                    </a:cubicBezTo>
                    <a:cubicBezTo>
                      <a:pt x="17" y="76"/>
                      <a:pt x="17" y="76"/>
                      <a:pt x="17" y="76"/>
                    </a:cubicBezTo>
                    <a:cubicBezTo>
                      <a:pt x="16" y="78"/>
                      <a:pt x="15" y="80"/>
                      <a:pt x="14" y="82"/>
                    </a:cubicBezTo>
                    <a:cubicBezTo>
                      <a:pt x="1" y="133"/>
                      <a:pt x="1" y="133"/>
                      <a:pt x="1" y="133"/>
                    </a:cubicBezTo>
                    <a:cubicBezTo>
                      <a:pt x="0" y="137"/>
                      <a:pt x="1" y="142"/>
                      <a:pt x="4" y="145"/>
                    </a:cubicBezTo>
                    <a:cubicBezTo>
                      <a:pt x="10" y="150"/>
                      <a:pt x="10" y="150"/>
                      <a:pt x="10" y="150"/>
                    </a:cubicBezTo>
                    <a:cubicBezTo>
                      <a:pt x="12" y="152"/>
                      <a:pt x="15" y="153"/>
                      <a:pt x="18" y="153"/>
                    </a:cubicBezTo>
                    <a:cubicBezTo>
                      <a:pt x="19" y="153"/>
                      <a:pt x="20" y="153"/>
                      <a:pt x="21" y="153"/>
                    </a:cubicBezTo>
                    <a:cubicBezTo>
                      <a:pt x="72" y="140"/>
                      <a:pt x="72" y="140"/>
                      <a:pt x="72" y="140"/>
                    </a:cubicBezTo>
                    <a:cubicBezTo>
                      <a:pt x="74" y="140"/>
                      <a:pt x="76" y="138"/>
                      <a:pt x="77" y="137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11" y="105"/>
                      <a:pt x="112" y="105"/>
                      <a:pt x="113" y="105"/>
                    </a:cubicBezTo>
                    <a:cubicBezTo>
                      <a:pt x="198" y="105"/>
                      <a:pt x="198" y="105"/>
                      <a:pt x="198" y="105"/>
                    </a:cubicBezTo>
                    <a:cubicBezTo>
                      <a:pt x="205" y="105"/>
                      <a:pt x="210" y="100"/>
                      <a:pt x="210" y="93"/>
                    </a:cubicBezTo>
                    <a:cubicBezTo>
                      <a:pt x="210" y="82"/>
                      <a:pt x="210" y="82"/>
                      <a:pt x="210" y="82"/>
                    </a:cubicBezTo>
                    <a:cubicBezTo>
                      <a:pt x="210" y="75"/>
                      <a:pt x="205" y="70"/>
                      <a:pt x="198" y="70"/>
                    </a:cubicBezTo>
                    <a:cubicBezTo>
                      <a:pt x="144" y="70"/>
                      <a:pt x="144" y="70"/>
                      <a:pt x="144" y="70"/>
                    </a:cubicBezTo>
                    <a:cubicBezTo>
                      <a:pt x="150" y="64"/>
                      <a:pt x="150" y="64"/>
                      <a:pt x="150" y="64"/>
                    </a:cubicBezTo>
                    <a:cubicBezTo>
                      <a:pt x="153" y="61"/>
                      <a:pt x="154" y="58"/>
                      <a:pt x="154" y="55"/>
                    </a:cubicBezTo>
                    <a:cubicBezTo>
                      <a:pt x="154" y="52"/>
                      <a:pt x="152" y="49"/>
                      <a:pt x="150" y="47"/>
                    </a:cubicBezTo>
                    <a:cubicBezTo>
                      <a:pt x="144" y="40"/>
                      <a:pt x="144" y="40"/>
                      <a:pt x="144" y="40"/>
                    </a:cubicBezTo>
                    <a:cubicBezTo>
                      <a:pt x="143" y="39"/>
                      <a:pt x="142" y="39"/>
                      <a:pt x="140" y="38"/>
                    </a:cubicBezTo>
                    <a:cubicBezTo>
                      <a:pt x="140" y="37"/>
                      <a:pt x="139" y="36"/>
                      <a:pt x="138" y="35"/>
                    </a:cubicBezTo>
                    <a:cubicBezTo>
                      <a:pt x="131" y="28"/>
                      <a:pt x="131" y="28"/>
                      <a:pt x="131" y="28"/>
                    </a:cubicBezTo>
                    <a:cubicBezTo>
                      <a:pt x="131" y="27"/>
                      <a:pt x="129" y="26"/>
                      <a:pt x="128" y="25"/>
                    </a:cubicBezTo>
                    <a:cubicBezTo>
                      <a:pt x="128" y="24"/>
                      <a:pt x="127" y="23"/>
                      <a:pt x="126" y="22"/>
                    </a:cubicBezTo>
                    <a:cubicBezTo>
                      <a:pt x="119" y="15"/>
                      <a:pt x="119" y="15"/>
                      <a:pt x="119" y="15"/>
                    </a:cubicBezTo>
                    <a:cubicBezTo>
                      <a:pt x="118" y="14"/>
                      <a:pt x="117" y="13"/>
                      <a:pt x="116" y="13"/>
                    </a:cubicBezTo>
                    <a:cubicBezTo>
                      <a:pt x="115" y="12"/>
                      <a:pt x="114" y="10"/>
                      <a:pt x="113" y="10"/>
                    </a:cubicBezTo>
                    <a:cubicBezTo>
                      <a:pt x="107" y="3"/>
                      <a:pt x="107" y="3"/>
                      <a:pt x="107" y="3"/>
                    </a:cubicBezTo>
                    <a:cubicBezTo>
                      <a:pt x="105" y="1"/>
                      <a:pt x="102" y="0"/>
                      <a:pt x="98" y="0"/>
                    </a:cubicBezTo>
                    <a:close/>
                  </a:path>
                </a:pathLst>
              </a:custGeom>
              <a:solidFill>
                <a:srgbClr val="007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5" name="Rectangle 53"/>
              <p:cNvSpPr>
                <a:spLocks noChangeArrowheads="1"/>
              </p:cNvSpPr>
              <p:nvPr/>
            </p:nvSpPr>
            <p:spPr bwMode="auto">
              <a:xfrm>
                <a:off x="277868" y="9084396"/>
                <a:ext cx="319088" cy="44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" name="Rectangle 54"/>
              <p:cNvSpPr>
                <a:spLocks noChangeArrowheads="1"/>
              </p:cNvSpPr>
              <p:nvPr/>
            </p:nvSpPr>
            <p:spPr bwMode="auto">
              <a:xfrm>
                <a:off x="277868" y="9159009"/>
                <a:ext cx="319088" cy="44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Freeform 55"/>
              <p:cNvSpPr>
                <a:spLocks/>
              </p:cNvSpPr>
              <p:nvPr/>
            </p:nvSpPr>
            <p:spPr bwMode="auto">
              <a:xfrm>
                <a:off x="239768" y="8674820"/>
                <a:ext cx="217488" cy="214313"/>
              </a:xfrm>
              <a:custGeom>
                <a:avLst/>
                <a:gdLst>
                  <a:gd name="T0" fmla="*/ 55 w 58"/>
                  <a:gd name="T1" fmla="*/ 46 h 57"/>
                  <a:gd name="T2" fmla="*/ 55 w 58"/>
                  <a:gd name="T3" fmla="*/ 37 h 57"/>
                  <a:gd name="T4" fmla="*/ 21 w 58"/>
                  <a:gd name="T5" fmla="*/ 2 h 57"/>
                  <a:gd name="T6" fmla="*/ 12 w 58"/>
                  <a:gd name="T7" fmla="*/ 2 h 57"/>
                  <a:gd name="T8" fmla="*/ 0 w 58"/>
                  <a:gd name="T9" fmla="*/ 14 h 57"/>
                  <a:gd name="T10" fmla="*/ 44 w 58"/>
                  <a:gd name="T11" fmla="*/ 57 h 57"/>
                  <a:gd name="T12" fmla="*/ 55 w 58"/>
                  <a:gd name="T13" fmla="*/ 4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57">
                    <a:moveTo>
                      <a:pt x="55" y="46"/>
                    </a:moveTo>
                    <a:cubicBezTo>
                      <a:pt x="58" y="43"/>
                      <a:pt x="58" y="39"/>
                      <a:pt x="55" y="37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18" y="0"/>
                      <a:pt x="14" y="0"/>
                      <a:pt x="12" y="2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44" y="57"/>
                      <a:pt x="44" y="57"/>
                      <a:pt x="44" y="57"/>
                    </a:cubicBezTo>
                    <a:cubicBezTo>
                      <a:pt x="55" y="46"/>
                      <a:pt x="55" y="46"/>
                      <a:pt x="55" y="4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Freeform 56"/>
              <p:cNvSpPr>
                <a:spLocks noEditPoints="1"/>
              </p:cNvSpPr>
              <p:nvPr/>
            </p:nvSpPr>
            <p:spPr bwMode="auto">
              <a:xfrm>
                <a:off x="-96782" y="8746258"/>
                <a:ext cx="693738" cy="484189"/>
              </a:xfrm>
              <a:custGeom>
                <a:avLst/>
                <a:gdLst>
                  <a:gd name="T0" fmla="*/ 241 w 437"/>
                  <a:gd name="T1" fmla="*/ 166 h 305"/>
                  <a:gd name="T2" fmla="*/ 305 w 437"/>
                  <a:gd name="T3" fmla="*/ 102 h 305"/>
                  <a:gd name="T4" fmla="*/ 288 w 437"/>
                  <a:gd name="T5" fmla="*/ 88 h 305"/>
                  <a:gd name="T6" fmla="*/ 130 w 437"/>
                  <a:gd name="T7" fmla="*/ 246 h 305"/>
                  <a:gd name="T8" fmla="*/ 116 w 437"/>
                  <a:gd name="T9" fmla="*/ 234 h 305"/>
                  <a:gd name="T10" fmla="*/ 276 w 437"/>
                  <a:gd name="T11" fmla="*/ 74 h 305"/>
                  <a:gd name="T12" fmla="*/ 260 w 437"/>
                  <a:gd name="T13" fmla="*/ 57 h 305"/>
                  <a:gd name="T14" fmla="*/ 99 w 437"/>
                  <a:gd name="T15" fmla="*/ 218 h 305"/>
                  <a:gd name="T16" fmla="*/ 87 w 437"/>
                  <a:gd name="T17" fmla="*/ 206 h 305"/>
                  <a:gd name="T18" fmla="*/ 248 w 437"/>
                  <a:gd name="T19" fmla="*/ 45 h 305"/>
                  <a:gd name="T20" fmla="*/ 229 w 437"/>
                  <a:gd name="T21" fmla="*/ 29 h 305"/>
                  <a:gd name="T22" fmla="*/ 71 w 437"/>
                  <a:gd name="T23" fmla="*/ 189 h 305"/>
                  <a:gd name="T24" fmla="*/ 56 w 437"/>
                  <a:gd name="T25" fmla="*/ 175 h 305"/>
                  <a:gd name="T26" fmla="*/ 217 w 437"/>
                  <a:gd name="T27" fmla="*/ 14 h 305"/>
                  <a:gd name="T28" fmla="*/ 201 w 437"/>
                  <a:gd name="T29" fmla="*/ 0 h 305"/>
                  <a:gd name="T30" fmla="*/ 30 w 437"/>
                  <a:gd name="T31" fmla="*/ 173 h 305"/>
                  <a:gd name="T32" fmla="*/ 0 w 437"/>
                  <a:gd name="T33" fmla="*/ 293 h 305"/>
                  <a:gd name="T34" fmla="*/ 12 w 437"/>
                  <a:gd name="T35" fmla="*/ 305 h 305"/>
                  <a:gd name="T36" fmla="*/ 132 w 437"/>
                  <a:gd name="T37" fmla="*/ 274 h 305"/>
                  <a:gd name="T38" fmla="*/ 236 w 437"/>
                  <a:gd name="T39" fmla="*/ 170 h 305"/>
                  <a:gd name="T40" fmla="*/ 236 w 437"/>
                  <a:gd name="T41" fmla="*/ 192 h 305"/>
                  <a:gd name="T42" fmla="*/ 437 w 437"/>
                  <a:gd name="T43" fmla="*/ 192 h 305"/>
                  <a:gd name="T44" fmla="*/ 437 w 437"/>
                  <a:gd name="T45" fmla="*/ 166 h 305"/>
                  <a:gd name="T46" fmla="*/ 241 w 437"/>
                  <a:gd name="T47" fmla="*/ 166 h 305"/>
                  <a:gd name="T48" fmla="*/ 19 w 437"/>
                  <a:gd name="T49" fmla="*/ 286 h 305"/>
                  <a:gd name="T50" fmla="*/ 45 w 437"/>
                  <a:gd name="T51" fmla="*/ 187 h 305"/>
                  <a:gd name="T52" fmla="*/ 116 w 437"/>
                  <a:gd name="T53" fmla="*/ 260 h 305"/>
                  <a:gd name="T54" fmla="*/ 19 w 437"/>
                  <a:gd name="T55" fmla="*/ 286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37" h="305">
                    <a:moveTo>
                      <a:pt x="241" y="166"/>
                    </a:moveTo>
                    <a:lnTo>
                      <a:pt x="305" y="102"/>
                    </a:lnTo>
                    <a:lnTo>
                      <a:pt x="288" y="88"/>
                    </a:lnTo>
                    <a:lnTo>
                      <a:pt x="130" y="246"/>
                    </a:lnTo>
                    <a:lnTo>
                      <a:pt x="116" y="234"/>
                    </a:lnTo>
                    <a:lnTo>
                      <a:pt x="276" y="74"/>
                    </a:lnTo>
                    <a:lnTo>
                      <a:pt x="260" y="57"/>
                    </a:lnTo>
                    <a:lnTo>
                      <a:pt x="99" y="218"/>
                    </a:lnTo>
                    <a:lnTo>
                      <a:pt x="87" y="206"/>
                    </a:lnTo>
                    <a:lnTo>
                      <a:pt x="248" y="45"/>
                    </a:lnTo>
                    <a:lnTo>
                      <a:pt x="229" y="29"/>
                    </a:lnTo>
                    <a:lnTo>
                      <a:pt x="71" y="189"/>
                    </a:lnTo>
                    <a:lnTo>
                      <a:pt x="56" y="175"/>
                    </a:lnTo>
                    <a:lnTo>
                      <a:pt x="217" y="14"/>
                    </a:lnTo>
                    <a:lnTo>
                      <a:pt x="201" y="0"/>
                    </a:lnTo>
                    <a:lnTo>
                      <a:pt x="30" y="173"/>
                    </a:lnTo>
                    <a:lnTo>
                      <a:pt x="0" y="293"/>
                    </a:lnTo>
                    <a:lnTo>
                      <a:pt x="12" y="305"/>
                    </a:lnTo>
                    <a:lnTo>
                      <a:pt x="132" y="274"/>
                    </a:lnTo>
                    <a:lnTo>
                      <a:pt x="236" y="170"/>
                    </a:lnTo>
                    <a:lnTo>
                      <a:pt x="236" y="192"/>
                    </a:lnTo>
                    <a:lnTo>
                      <a:pt x="437" y="192"/>
                    </a:lnTo>
                    <a:lnTo>
                      <a:pt x="437" y="166"/>
                    </a:lnTo>
                    <a:lnTo>
                      <a:pt x="241" y="166"/>
                    </a:lnTo>
                    <a:close/>
                    <a:moveTo>
                      <a:pt x="19" y="286"/>
                    </a:moveTo>
                    <a:lnTo>
                      <a:pt x="45" y="187"/>
                    </a:lnTo>
                    <a:lnTo>
                      <a:pt x="116" y="260"/>
                    </a:lnTo>
                    <a:lnTo>
                      <a:pt x="19" y="2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932118" y="8712046"/>
              <a:ext cx="3912480" cy="4040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 nghĩa</a:t>
              </a:r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/>
              <p:cNvSpPr txBox="1"/>
              <p:nvPr/>
            </p:nvSpPr>
            <p:spPr bwMode="auto">
              <a:xfrm>
                <a:off x="1164183" y="5430294"/>
                <a:ext cx="2614690" cy="7323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𝐜𝐨𝐭</m:t>
                          </m:r>
                        </m:fName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≠</m:t>
                          </m:r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4183" y="5430294"/>
                <a:ext cx="2614690" cy="732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396" y="2124821"/>
            <a:ext cx="39814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12"/>
              <p:cNvSpPr txBox="1"/>
              <p:nvPr/>
            </p:nvSpPr>
            <p:spPr bwMode="auto">
              <a:xfrm>
                <a:off x="1003894" y="3118729"/>
                <a:ext cx="22018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>
                  <a:defRPr sz="2400" b="1"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Object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3894" y="3118729"/>
                <a:ext cx="2201862" cy="461665"/>
              </a:xfrm>
              <a:prstGeom prst="rect">
                <a:avLst/>
              </a:prstGeom>
              <a:blipFill>
                <a:blip r:embed="rId5"/>
                <a:stretch>
                  <a:fillRect l="-831" b="-14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ject 9"/>
              <p:cNvSpPr txBox="1"/>
              <p:nvPr/>
            </p:nvSpPr>
            <p:spPr bwMode="auto">
              <a:xfrm>
                <a:off x="1003894" y="3844911"/>
                <a:ext cx="1812925" cy="4429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>
                <a:defPPr>
                  <a:defRPr lang="en-US"/>
                </a:defPPr>
                <a:lvl1pPr>
                  <a:defRPr sz="2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𝒄</m:t>
                      </m:r>
                      <m:r>
                        <m:rPr>
                          <m:nor/>
                        </m:rPr>
                        <a:rPr lang="en-US"/>
                        <m:t>os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3894" y="3844911"/>
                <a:ext cx="1812925" cy="442921"/>
              </a:xfrm>
              <a:prstGeom prst="rect">
                <a:avLst/>
              </a:prstGeom>
              <a:blipFill>
                <a:blip r:embed="rId6"/>
                <a:stretch>
                  <a:fillRect b="-13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ject 10"/>
              <p:cNvSpPr txBox="1"/>
              <p:nvPr/>
            </p:nvSpPr>
            <p:spPr bwMode="auto">
              <a:xfrm>
                <a:off x="1003894" y="4554063"/>
                <a:ext cx="2952750" cy="8263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≠</m:t>
                          </m:r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5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3894" y="4554063"/>
                <a:ext cx="2952750" cy="8263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F442DB-3CBC-4FE6-9852-9DABDCA28000}"/>
                  </a:ext>
                </a:extLst>
              </p:cNvPr>
              <p:cNvSpPr txBox="1"/>
              <p:nvPr/>
            </p:nvSpPr>
            <p:spPr>
              <a:xfrm>
                <a:off x="913481" y="2194492"/>
                <a:ext cx="5830404" cy="843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𝑴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400" b="1" i="0"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thuộc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nửa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đường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tròn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lượng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giác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thỏa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mãn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𝒙𝑶𝑴</m:t>
                        </m:r>
                      </m:e>
                    </m:acc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400" b="1" i="1" smtClean="0">
                        <a:latin typeface="Cambria Math" panose="02040503050406030204" pitchFamily="18" charset="0"/>
                      </a:rPr>
                      <m:t>𝜶</m:t>
                    </m:r>
                  </m:oMath>
                </a14:m>
                <a:endPara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F442DB-3CBC-4FE6-9852-9DABDCA28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81" y="2194492"/>
                <a:ext cx="5830404" cy="843308"/>
              </a:xfrm>
              <a:prstGeom prst="rect">
                <a:avLst/>
              </a:prstGeom>
              <a:blipFill>
                <a:blip r:embed="rId8"/>
                <a:stretch>
                  <a:fillRect l="-1674" t="-652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A62E90FA-2ED7-45C1-9643-03BB638FB81C}"/>
              </a:ext>
            </a:extLst>
          </p:cNvPr>
          <p:cNvGrpSpPr/>
          <p:nvPr/>
        </p:nvGrpSpPr>
        <p:grpSpPr>
          <a:xfrm>
            <a:off x="1164183" y="1190360"/>
            <a:ext cx="5126163" cy="476191"/>
            <a:chOff x="644526" y="2766774"/>
            <a:chExt cx="10253661" cy="95238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E5D46C1-B363-4A34-8D5D-5921E5318D89}"/>
                </a:ext>
              </a:extLst>
            </p:cNvPr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NHẮC  LẠI </a:t>
              </a:r>
            </a:p>
          </p:txBody>
        </p:sp>
        <p:sp>
          <p:nvSpPr>
            <p:cNvPr id="48" name="Rounded Rectangle 7">
              <a:extLst>
                <a:ext uri="{FF2B5EF4-FFF2-40B4-BE49-F238E27FC236}">
                  <a16:creationId xmlns:a16="http://schemas.microsoft.com/office/drawing/2014/main" id="{D788EDEE-F2C7-4323-A016-2EB04F28D476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8709E0D-7847-43CB-932B-BA5EC7E86E5D}"/>
                </a:ext>
              </a:extLst>
            </p:cNvPr>
            <p:cNvSpPr txBox="1"/>
            <p:nvPr/>
          </p:nvSpPr>
          <p:spPr>
            <a:xfrm>
              <a:off x="883777" y="2795826"/>
              <a:ext cx="760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56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3" grpId="0"/>
      <p:bldP spid="44" grpId="0"/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2" action="ppaction://hlinkfile"/>
          </p:cNvPr>
          <p:cNvSpPr/>
          <p:nvPr/>
        </p:nvSpPr>
        <p:spPr>
          <a:xfrm>
            <a:off x="8940800" y="1219200"/>
            <a:ext cx="2844800" cy="381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solidFill>
                  <a:schemeClr val="tx1"/>
                </a:solidFill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cs typeface="Times New Roman" pitchFamily="18" charset="0"/>
              </a:rPr>
              <a:t>ảnh</a:t>
            </a:r>
            <a:endParaRPr lang="en-US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09" y="3043518"/>
            <a:ext cx="5249191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976" y="1600200"/>
            <a:ext cx="5205704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143000"/>
            <a:ext cx="54864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304801" y="1768390"/>
            <a:ext cx="6711576" cy="957367"/>
            <a:chOff x="304800" y="1825540"/>
            <a:chExt cx="3200400" cy="957510"/>
          </a:xfrm>
        </p:grpSpPr>
        <p:sp>
          <p:nvSpPr>
            <p:cNvPr id="39" name="TextBox 38"/>
            <p:cNvSpPr txBox="1"/>
            <p:nvPr/>
          </p:nvSpPr>
          <p:spPr>
            <a:xfrm>
              <a:off x="304800" y="1828800"/>
              <a:ext cx="3200400" cy="9542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cuối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cung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sz="2800" dirty="0">
                  <a:latin typeface="Arial" panose="020B0604020202020204" pitchFamily="34" charset="0"/>
                  <a:cs typeface="Arial" panose="020B0604020202020204" pitchFamily="34" charset="0"/>
                </a:rPr>
                <a:t>α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vi-VN" sz="28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   –</a:t>
              </a:r>
              <a:r>
                <a:rPr lang="vi-VN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sz="2800" dirty="0">
                  <a:latin typeface="Arial" panose="020B0604020202020204" pitchFamily="34" charset="0"/>
                  <a:cs typeface="Arial" panose="020B0604020202020204" pitchFamily="34" charset="0"/>
                </a:rPr>
                <a:t>α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đối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xứng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nhau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qua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trục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hoành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7422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7865" y="1825540"/>
              <a:ext cx="381000" cy="518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0" name="Group 39"/>
          <p:cNvGrpSpPr/>
          <p:nvPr/>
        </p:nvGrpSpPr>
        <p:grpSpPr>
          <a:xfrm>
            <a:off x="432555" y="747777"/>
            <a:ext cx="9548571" cy="830997"/>
            <a:chOff x="644526" y="2766774"/>
            <a:chExt cx="10253661" cy="1661994"/>
          </a:xfrm>
        </p:grpSpPr>
        <p:sp>
          <p:nvSpPr>
            <p:cNvPr id="41" name="TextBox 40"/>
            <p:cNvSpPr txBox="1"/>
            <p:nvPr/>
          </p:nvSpPr>
          <p:spPr>
            <a:xfrm>
              <a:off x="1906587" y="2766774"/>
              <a:ext cx="8991600" cy="166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GIÁ TRỊ LG CỦA CÁC CUNG CÓ LIÊN QUAN ĐẶC BIỆT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78894" y="2795826"/>
              <a:ext cx="570330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269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4800" y="673951"/>
            <a:ext cx="1016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>
            <a:hlinkClick r:id="rId2" action="ppaction://hlinkfile"/>
          </p:cNvPr>
          <p:cNvSpPr/>
          <p:nvPr/>
        </p:nvSpPr>
        <p:spPr>
          <a:xfrm>
            <a:off x="8940800" y="1359876"/>
            <a:ext cx="2844800" cy="381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solidFill>
                  <a:schemeClr val="tx1"/>
                </a:solidFill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cs typeface="Times New Roman" pitchFamily="18" charset="0"/>
              </a:rPr>
              <a:t>ảnh</a:t>
            </a:r>
            <a:endParaRPr lang="en-US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83676"/>
            <a:ext cx="577426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5283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827" y="1828800"/>
            <a:ext cx="5336573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406400" y="1817077"/>
            <a:ext cx="4673600" cy="838074"/>
            <a:chOff x="583096" y="1828801"/>
            <a:chExt cx="3200400" cy="750706"/>
          </a:xfrm>
        </p:grpSpPr>
        <p:sp>
          <p:nvSpPr>
            <p:cNvPr id="41" name="TextBox 40"/>
            <p:cNvSpPr txBox="1"/>
            <p:nvPr/>
          </p:nvSpPr>
          <p:spPr>
            <a:xfrm>
              <a:off x="583096" y="1828801"/>
              <a:ext cx="3200400" cy="744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 err="1">
                  <a:latin typeface="+mn-lt"/>
                </a:rPr>
                <a:t>Các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điểm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cuối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của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hai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cung</a:t>
              </a:r>
              <a:r>
                <a:rPr lang="en-US" sz="2400" dirty="0">
                  <a:latin typeface="+mn-lt"/>
                </a:rPr>
                <a:t> </a:t>
              </a:r>
              <a:r>
                <a:rPr lang="el-GR" sz="2400" dirty="0">
                  <a:latin typeface="+mn-lt"/>
                </a:rPr>
                <a:t>α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và</a:t>
              </a:r>
              <a:r>
                <a:rPr lang="en-US" sz="2400" dirty="0">
                  <a:latin typeface="+mn-lt"/>
                </a:rPr>
                <a:t>    +</a:t>
              </a:r>
              <a:r>
                <a:rPr lang="el-GR" sz="2400" dirty="0">
                  <a:latin typeface="+mn-lt"/>
                </a:rPr>
                <a:t>α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đối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xứng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nhau</a:t>
              </a:r>
              <a:r>
                <a:rPr lang="en-US" sz="2400" dirty="0">
                  <a:latin typeface="+mn-lt"/>
                </a:rPr>
                <a:t> qua </a:t>
              </a:r>
              <a:r>
                <a:rPr lang="en-US" sz="2400" dirty="0" err="1">
                  <a:latin typeface="+mn-lt"/>
                </a:rPr>
                <a:t>trục</a:t>
              </a:r>
              <a:r>
                <a:rPr lang="en-US" sz="2400" dirty="0">
                  <a:latin typeface="+mn-lt"/>
                </a:rPr>
                <a:t> </a:t>
              </a:r>
              <a:r>
                <a:rPr lang="en-US" sz="2400" dirty="0" err="1">
                  <a:latin typeface="+mn-lt"/>
                </a:rPr>
                <a:t>hoành</a:t>
              </a:r>
              <a:endParaRPr lang="en-US" sz="2400" dirty="0">
                <a:latin typeface="+mn-lt"/>
              </a:endParaRPr>
            </a:p>
          </p:txBody>
        </p:sp>
        <p:pic>
          <p:nvPicPr>
            <p:cNvPr id="1844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9304" y="2150784"/>
              <a:ext cx="314844" cy="428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91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08000" y="757237"/>
            <a:ext cx="1016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5928784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3581400"/>
            <a:ext cx="4064000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5-Point Star 38">
            <a:hlinkClick r:id="rId4" action="ppaction://hlinksldjump"/>
          </p:cNvPr>
          <p:cNvSpPr/>
          <p:nvPr/>
        </p:nvSpPr>
        <p:spPr>
          <a:xfrm>
            <a:off x="304800" y="6324600"/>
            <a:ext cx="5080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508000" y="1981201"/>
            <a:ext cx="4978400" cy="1477328"/>
            <a:chOff x="381000" y="1981200"/>
            <a:chExt cx="3733800" cy="1477826"/>
          </a:xfrm>
        </p:grpSpPr>
        <p:sp>
          <p:nvSpPr>
            <p:cNvPr id="41" name="TextBox 40"/>
            <p:cNvSpPr txBox="1"/>
            <p:nvPr/>
          </p:nvSpPr>
          <p:spPr>
            <a:xfrm>
              <a:off x="381000" y="1981200"/>
              <a:ext cx="3733800" cy="14778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000" dirty="0" err="1">
                  <a:latin typeface="+mn-lt"/>
                </a:rPr>
                <a:t>Các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điểm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cuối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của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hai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cung</a:t>
              </a:r>
              <a:r>
                <a:rPr lang="en-US" sz="3000" dirty="0">
                  <a:latin typeface="+mn-lt"/>
                </a:rPr>
                <a:t> </a:t>
              </a:r>
              <a:r>
                <a:rPr lang="el-GR" sz="3000" b="1" dirty="0">
                  <a:latin typeface="+mn-lt"/>
                </a:rPr>
                <a:t>α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và</a:t>
              </a:r>
              <a:r>
                <a:rPr lang="en-US" sz="3000" dirty="0">
                  <a:latin typeface="+mn-lt"/>
                </a:rPr>
                <a:t>             </a:t>
              </a:r>
              <a:r>
                <a:rPr lang="en-US" sz="3000" dirty="0" err="1">
                  <a:latin typeface="+mn-lt"/>
                </a:rPr>
                <a:t>đối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xứng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nhau</a:t>
              </a:r>
              <a:r>
                <a:rPr lang="en-US" sz="3000" dirty="0">
                  <a:latin typeface="+mn-lt"/>
                </a:rPr>
                <a:t> qua </a:t>
              </a:r>
              <a:r>
                <a:rPr lang="en-US" sz="3000" dirty="0" err="1">
                  <a:latin typeface="+mn-lt"/>
                </a:rPr>
                <a:t>trục</a:t>
              </a:r>
              <a:r>
                <a:rPr lang="en-US" sz="3000" dirty="0">
                  <a:latin typeface="+mn-lt"/>
                </a:rPr>
                <a:t> </a:t>
              </a:r>
              <a:r>
                <a:rPr lang="en-US" sz="3000" dirty="0" err="1">
                  <a:latin typeface="+mn-lt"/>
                </a:rPr>
                <a:t>hoành</a:t>
              </a:r>
              <a:endParaRPr lang="en-US" sz="3000" dirty="0">
                <a:latin typeface="+mn-lt"/>
              </a:endParaRPr>
            </a:p>
          </p:txBody>
        </p:sp>
        <p:pic>
          <p:nvPicPr>
            <p:cNvPr id="19471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200" y="2371943"/>
              <a:ext cx="795337" cy="671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497" name="Picture 4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062" y="2133600"/>
            <a:ext cx="5150338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354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743200" y="741363"/>
            <a:ext cx="54864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trắc nghiệm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2800" y="1371600"/>
            <a:ext cx="10058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err="1">
                <a:latin typeface="+mn-lt"/>
              </a:rPr>
              <a:t>Câu</a:t>
            </a:r>
            <a:r>
              <a:rPr lang="en-US" sz="3000" b="1" dirty="0">
                <a:latin typeface="+mn-lt"/>
              </a:rPr>
              <a:t> 1: </a:t>
            </a:r>
            <a:r>
              <a:rPr lang="en-US" sz="3000" b="1" dirty="0" err="1">
                <a:latin typeface="+mn-lt"/>
              </a:rPr>
              <a:t>Hai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cung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đối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nhau</a:t>
            </a:r>
            <a:r>
              <a:rPr lang="en-US" sz="3000" b="1" dirty="0">
                <a:latin typeface="+mn-lt"/>
              </a:rPr>
              <a:t> </a:t>
            </a:r>
            <a:r>
              <a:rPr lang="el-GR" sz="3000" b="1" dirty="0">
                <a:latin typeface="+mn-lt"/>
              </a:rPr>
              <a:t>α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và</a:t>
            </a:r>
            <a:r>
              <a:rPr lang="en-US" sz="3000" b="1" dirty="0">
                <a:latin typeface="+mn-lt"/>
              </a:rPr>
              <a:t> (–</a:t>
            </a:r>
            <a:r>
              <a:rPr lang="el-GR" sz="3000" b="1" dirty="0">
                <a:latin typeface="+mn-lt"/>
              </a:rPr>
              <a:t> α</a:t>
            </a:r>
            <a:r>
              <a:rPr lang="en-US" sz="3000" b="1" dirty="0">
                <a:latin typeface="+mn-lt"/>
              </a:rPr>
              <a:t>) </a:t>
            </a:r>
            <a:r>
              <a:rPr lang="en-US" sz="3000" b="1" dirty="0" err="1">
                <a:latin typeface="+mn-lt"/>
              </a:rPr>
              <a:t>có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giá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trị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lượng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giác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nào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bằng</a:t>
            </a:r>
            <a:r>
              <a:rPr lang="en-US" sz="3000" b="1" dirty="0">
                <a:latin typeface="+mn-lt"/>
              </a:rPr>
              <a:t> </a:t>
            </a:r>
            <a:r>
              <a:rPr lang="en-US" sz="3000" b="1" dirty="0" err="1">
                <a:latin typeface="+mn-lt"/>
              </a:rPr>
              <a:t>nhau</a:t>
            </a:r>
            <a:r>
              <a:rPr lang="en-US" sz="3000" b="1" dirty="0">
                <a:latin typeface="+mn-lt"/>
              </a:rPr>
              <a:t>?</a:t>
            </a:r>
          </a:p>
        </p:txBody>
      </p:sp>
      <p:sp>
        <p:nvSpPr>
          <p:cNvPr id="53" name="10-Point Star 52">
            <a:hlinkClick r:id="" action="ppaction://noaction"/>
          </p:cNvPr>
          <p:cNvSpPr/>
          <p:nvPr/>
        </p:nvSpPr>
        <p:spPr>
          <a:xfrm>
            <a:off x="1930400" y="2743200"/>
            <a:ext cx="2743200" cy="8382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A. sin</a:t>
            </a:r>
          </a:p>
        </p:txBody>
      </p:sp>
      <p:sp>
        <p:nvSpPr>
          <p:cNvPr id="54" name="10-Point Star 53">
            <a:hlinkClick r:id="" action="ppaction://noaction"/>
          </p:cNvPr>
          <p:cNvSpPr/>
          <p:nvPr/>
        </p:nvSpPr>
        <p:spPr>
          <a:xfrm>
            <a:off x="6502400" y="2743200"/>
            <a:ext cx="2743200" cy="8382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B. </a:t>
            </a:r>
            <a:r>
              <a:rPr lang="en-US" sz="3000" b="1" dirty="0" err="1">
                <a:solidFill>
                  <a:schemeClr val="tx1"/>
                </a:solidFill>
              </a:rPr>
              <a:t>cos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55" name="10-Point Star 54">
            <a:hlinkClick r:id="" action="ppaction://noaction"/>
          </p:cNvPr>
          <p:cNvSpPr/>
          <p:nvPr/>
        </p:nvSpPr>
        <p:spPr>
          <a:xfrm>
            <a:off x="1930400" y="4267200"/>
            <a:ext cx="2743200" cy="8382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C. tan</a:t>
            </a:r>
          </a:p>
        </p:txBody>
      </p:sp>
      <p:sp>
        <p:nvSpPr>
          <p:cNvPr id="56" name="10-Point Star 55">
            <a:hlinkClick r:id="" action="ppaction://noaction"/>
          </p:cNvPr>
          <p:cNvSpPr/>
          <p:nvPr/>
        </p:nvSpPr>
        <p:spPr>
          <a:xfrm>
            <a:off x="6502400" y="4267200"/>
            <a:ext cx="2743200" cy="8382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D. cot</a:t>
            </a:r>
          </a:p>
        </p:txBody>
      </p:sp>
      <p:pic>
        <p:nvPicPr>
          <p:cNvPr id="57" name="Picture 22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3048000"/>
            <a:ext cx="2133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5-Point Star 57">
            <a:hlinkClick r:id="rId3" action="ppaction://hlinksldjump"/>
          </p:cNvPr>
          <p:cNvSpPr/>
          <p:nvPr/>
        </p:nvSpPr>
        <p:spPr>
          <a:xfrm>
            <a:off x="304800" y="6324600"/>
            <a:ext cx="5080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6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/>
      <p:bldP spid="53" grpId="0" animBg="1"/>
      <p:bldP spid="54" grpId="0" animBg="1"/>
      <p:bldP spid="55" grpId="0" animBg="1"/>
      <p:bldP spid="56" grpId="0" animBg="1"/>
      <p:bldP spid="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743200" y="741363"/>
            <a:ext cx="54864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trắc nghiệm</a:t>
            </a:r>
          </a:p>
        </p:txBody>
      </p:sp>
      <p:sp>
        <p:nvSpPr>
          <p:cNvPr id="53" name="10-Point Star 52">
            <a:hlinkClick r:id="" action="ppaction://noaction"/>
          </p:cNvPr>
          <p:cNvSpPr/>
          <p:nvPr/>
        </p:nvSpPr>
        <p:spPr>
          <a:xfrm>
            <a:off x="1117600" y="2819400"/>
            <a:ext cx="2743200" cy="10668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A. </a:t>
            </a:r>
            <a:r>
              <a:rPr lang="en-US" sz="3000" b="1" dirty="0" err="1">
                <a:solidFill>
                  <a:schemeClr val="tx1"/>
                </a:solidFill>
              </a:rPr>
              <a:t>Trục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hoành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54" name="10-Point Star 53">
            <a:hlinkClick r:id="" action="ppaction://noaction"/>
          </p:cNvPr>
          <p:cNvSpPr/>
          <p:nvPr/>
        </p:nvSpPr>
        <p:spPr>
          <a:xfrm>
            <a:off x="5791200" y="2819400"/>
            <a:ext cx="3251200" cy="10668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B. </a:t>
            </a:r>
            <a:r>
              <a:rPr lang="en-US" sz="3000" b="1" dirty="0" err="1">
                <a:solidFill>
                  <a:schemeClr val="tx1"/>
                </a:solidFill>
              </a:rPr>
              <a:t>Gốc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toạ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độ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55" name="10-Point Star 54">
            <a:hlinkClick r:id="" action="ppaction://noaction"/>
          </p:cNvPr>
          <p:cNvSpPr/>
          <p:nvPr/>
        </p:nvSpPr>
        <p:spPr>
          <a:xfrm>
            <a:off x="914400" y="4267200"/>
            <a:ext cx="2743200" cy="11430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C. </a:t>
            </a:r>
            <a:r>
              <a:rPr lang="en-US" sz="3000" b="1" dirty="0" err="1">
                <a:solidFill>
                  <a:schemeClr val="tx1"/>
                </a:solidFill>
              </a:rPr>
              <a:t>Trục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tung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56" name="10-Point Star 55">
            <a:hlinkClick r:id="" action="ppaction://noaction"/>
          </p:cNvPr>
          <p:cNvSpPr/>
          <p:nvPr/>
        </p:nvSpPr>
        <p:spPr>
          <a:xfrm>
            <a:off x="5588000" y="4267200"/>
            <a:ext cx="4876800" cy="1524000"/>
          </a:xfrm>
          <a:prstGeom prst="star10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>
                <a:solidFill>
                  <a:schemeClr val="tx1"/>
                </a:solidFill>
              </a:rPr>
              <a:t>D. </a:t>
            </a:r>
            <a:r>
              <a:rPr lang="en-US" sz="3000" b="1" dirty="0" err="1">
                <a:solidFill>
                  <a:schemeClr val="tx1"/>
                </a:solidFill>
              </a:rPr>
              <a:t>Đường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phân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giác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goc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err="1">
                <a:solidFill>
                  <a:schemeClr val="tx1"/>
                </a:solidFill>
              </a:rPr>
              <a:t>xOy</a:t>
            </a:r>
            <a:endParaRPr lang="en-US" sz="3000" b="1" dirty="0">
              <a:solidFill>
                <a:schemeClr val="tx1"/>
              </a:solidFill>
            </a:endParaRPr>
          </a:p>
        </p:txBody>
      </p:sp>
      <p:pic>
        <p:nvPicPr>
          <p:cNvPr id="57" name="Picture 22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3048000"/>
            <a:ext cx="2133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812800" y="1371601"/>
            <a:ext cx="10058400" cy="1015663"/>
            <a:chOff x="812800" y="1371601"/>
            <a:chExt cx="10058400" cy="1015663"/>
          </a:xfrm>
        </p:grpSpPr>
        <p:sp>
          <p:nvSpPr>
            <p:cNvPr id="47" name="TextBox 46"/>
            <p:cNvSpPr txBox="1"/>
            <p:nvPr/>
          </p:nvSpPr>
          <p:spPr>
            <a:xfrm>
              <a:off x="812800" y="1371601"/>
              <a:ext cx="10058400" cy="10156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000" b="1" dirty="0" err="1">
                  <a:latin typeface="+mn-lt"/>
                </a:rPr>
                <a:t>Câu</a:t>
              </a:r>
              <a:r>
                <a:rPr lang="en-US" sz="3000" b="1" dirty="0">
                  <a:latin typeface="+mn-lt"/>
                </a:rPr>
                <a:t> 2: M </a:t>
              </a:r>
              <a:r>
                <a:rPr lang="en-US" sz="3000" b="1" dirty="0" err="1">
                  <a:latin typeface="+mn-lt"/>
                </a:rPr>
                <a:t>và</a:t>
              </a:r>
              <a:r>
                <a:rPr lang="en-US" sz="3000" b="1" dirty="0">
                  <a:latin typeface="+mn-lt"/>
                </a:rPr>
                <a:t> M’ </a:t>
              </a:r>
              <a:r>
                <a:rPr lang="en-US" sz="3000" b="1" dirty="0" err="1">
                  <a:latin typeface="+mn-lt"/>
                </a:rPr>
                <a:t>lần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lượt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là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hai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điểm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cuối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của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hai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cung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bù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nhau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l-GR" sz="3000" b="1" dirty="0">
                  <a:latin typeface="+mn-lt"/>
                </a:rPr>
                <a:t>α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và</a:t>
              </a:r>
              <a:r>
                <a:rPr lang="en-US" sz="3000" b="1" dirty="0">
                  <a:latin typeface="+mn-lt"/>
                </a:rPr>
                <a:t> (     –</a:t>
              </a:r>
              <a:r>
                <a:rPr lang="el-GR" sz="3000" b="1" dirty="0">
                  <a:latin typeface="+mn-lt"/>
                </a:rPr>
                <a:t> α</a:t>
              </a:r>
              <a:r>
                <a:rPr lang="en-US" sz="3000" b="1" dirty="0">
                  <a:latin typeface="+mn-lt"/>
                </a:rPr>
                <a:t>), M </a:t>
              </a:r>
              <a:r>
                <a:rPr lang="en-US" sz="3000" b="1" dirty="0" err="1">
                  <a:latin typeface="+mn-lt"/>
                </a:rPr>
                <a:t>và</a:t>
              </a:r>
              <a:r>
                <a:rPr lang="en-US" sz="3000" b="1" dirty="0">
                  <a:latin typeface="+mn-lt"/>
                </a:rPr>
                <a:t> M’ </a:t>
              </a:r>
              <a:r>
                <a:rPr lang="en-US" sz="3000" b="1" dirty="0" err="1">
                  <a:latin typeface="+mn-lt"/>
                </a:rPr>
                <a:t>đối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xứng</a:t>
              </a:r>
              <a:r>
                <a:rPr lang="en-US" sz="3000" b="1" dirty="0">
                  <a:latin typeface="+mn-lt"/>
                </a:rPr>
                <a:t> </a:t>
              </a:r>
              <a:r>
                <a:rPr lang="en-US" sz="3000" b="1" dirty="0" err="1">
                  <a:latin typeface="+mn-lt"/>
                </a:rPr>
                <a:t>nhau</a:t>
              </a:r>
              <a:r>
                <a:rPr lang="en-US" sz="3000" b="1" dirty="0">
                  <a:latin typeface="+mn-lt"/>
                </a:rPr>
                <a:t> qua </a:t>
              </a:r>
              <a:r>
                <a:rPr lang="en-US" sz="3000" b="1" dirty="0" err="1">
                  <a:latin typeface="+mn-lt"/>
                </a:rPr>
                <a:t>đâu</a:t>
              </a:r>
              <a:r>
                <a:rPr lang="en-US" sz="3000" b="1" dirty="0">
                  <a:latin typeface="+mn-lt"/>
                </a:rPr>
                <a:t>?</a:t>
              </a:r>
            </a:p>
          </p:txBody>
        </p:sp>
        <p:pic>
          <p:nvPicPr>
            <p:cNvPr id="2356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9100" y="1777664"/>
              <a:ext cx="5969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9" name="5-Point Star 38">
            <a:hlinkClick r:id="rId4" action="ppaction://hlinksldjump"/>
          </p:cNvPr>
          <p:cNvSpPr/>
          <p:nvPr/>
        </p:nvSpPr>
        <p:spPr>
          <a:xfrm>
            <a:off x="304800" y="6324600"/>
            <a:ext cx="5080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3" grpId="0" animBg="1"/>
      <p:bldP spid="54" grpId="0" animBg="1"/>
      <p:bldP spid="55" grpId="0" animBg="1"/>
      <p:bldP spid="56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3926" y="721070"/>
            <a:ext cx="809244" cy="439482"/>
            <a:chOff x="-288924" y="1905000"/>
            <a:chExt cx="2362200" cy="93185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4"/>
              <a:ext cx="667579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43926" y="1335037"/>
            <a:ext cx="5126163" cy="476191"/>
            <a:chOff x="644526" y="2766774"/>
            <a:chExt cx="10253661" cy="952382"/>
          </a:xfrm>
        </p:grpSpPr>
        <p:sp>
          <p:nvSpPr>
            <p:cNvPr id="7" name="TextBox 6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83777" y="2795826"/>
              <a:ext cx="760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95743" y="1287379"/>
            <a:ext cx="11109613" cy="5085345"/>
            <a:chOff x="1076414" y="4334859"/>
            <a:chExt cx="22222120" cy="3528510"/>
          </a:xfrm>
        </p:grpSpPr>
        <p:grpSp>
          <p:nvGrpSpPr>
            <p:cNvPr id="22" name="Group 5"/>
            <p:cNvGrpSpPr/>
            <p:nvPr/>
          </p:nvGrpSpPr>
          <p:grpSpPr>
            <a:xfrm>
              <a:off x="1429808" y="4631432"/>
              <a:ext cx="21868726" cy="3231937"/>
              <a:chOff x="596800" y="1068325"/>
              <a:chExt cx="8611674" cy="1272428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596800" y="1068325"/>
                <a:ext cx="8611674" cy="1272428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007731" y="1742814"/>
                <a:ext cx="7867095" cy="95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2000"/>
                  </a:lnSpc>
                </a:pPr>
                <a:endParaRPr lang="en-US" sz="24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3" name="Group 65"/>
            <p:cNvGrpSpPr/>
            <p:nvPr/>
          </p:nvGrpSpPr>
          <p:grpSpPr>
            <a:xfrm>
              <a:off x="1076414" y="4334859"/>
              <a:ext cx="4678202" cy="640760"/>
              <a:chOff x="166396" y="8712046"/>
              <a:chExt cx="4678202" cy="640760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4193447" cy="597725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932118" y="8712046"/>
                <a:ext cx="3912480" cy="320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Định nghĩa</a:t>
                </a:r>
                <a:r>
                  <a:rPr lang="en-US" sz="2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</p:txBody>
          </p:sp>
        </p:grpSp>
      </p:grpSp>
      <p:sp>
        <p:nvSpPr>
          <p:cNvPr id="41" name="Rectangle 40"/>
          <p:cNvSpPr/>
          <p:nvPr/>
        </p:nvSpPr>
        <p:spPr>
          <a:xfrm>
            <a:off x="1076015" y="721070"/>
            <a:ext cx="6232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  <p:grpSp>
        <p:nvGrpSpPr>
          <p:cNvPr id="42" name="Group 7"/>
          <p:cNvGrpSpPr/>
          <p:nvPr/>
        </p:nvGrpSpPr>
        <p:grpSpPr bwMode="auto">
          <a:xfrm>
            <a:off x="2162459" y="2167809"/>
            <a:ext cx="4754535" cy="1200150"/>
            <a:chOff x="334" y="1209"/>
            <a:chExt cx="2928" cy="756"/>
          </a:xfrm>
        </p:grpSpPr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334" y="1209"/>
              <a:ext cx="2928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Trên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đường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tròn lượng giác cho cung AM có sđ AM=</a:t>
              </a:r>
              <a:r>
                <a:rPr lang="el-GR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(còn viết AM=</a:t>
              </a:r>
              <a:r>
                <a:rPr lang="el-GR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)</a:t>
              </a:r>
              <a:endParaRPr lang="el-GR" sz="2400" b="1" u="sng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p:grpSp>
          <p:nvGrpSpPr>
            <p:cNvPr id="50" name="Group 9"/>
            <p:cNvGrpSpPr/>
            <p:nvPr/>
          </p:nvGrpSpPr>
          <p:grpSpPr bwMode="auto">
            <a:xfrm>
              <a:off x="826" y="1427"/>
              <a:ext cx="276" cy="81"/>
              <a:chOff x="587" y="2312"/>
              <a:chExt cx="339" cy="152"/>
            </a:xfrm>
          </p:grpSpPr>
          <p:sp>
            <p:nvSpPr>
              <p:cNvPr id="57" name="Arc 10"/>
              <p:cNvSpPr/>
              <p:nvPr/>
            </p:nvSpPr>
            <p:spPr bwMode="auto">
              <a:xfrm>
                <a:off x="587" y="2368"/>
                <a:ext cx="336" cy="96"/>
              </a:xfrm>
              <a:custGeom>
                <a:avLst/>
                <a:gdLst>
                  <a:gd name="T0" fmla="*/ 0 w 43148"/>
                  <a:gd name="T1" fmla="*/ 0 h 21600"/>
                  <a:gd name="T2" fmla="*/ 0 w 43148"/>
                  <a:gd name="T3" fmla="*/ 0 h 21600"/>
                  <a:gd name="T4" fmla="*/ 0 w 4314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48"/>
                  <a:gd name="T10" fmla="*/ 0 h 21600"/>
                  <a:gd name="T11" fmla="*/ 43148 w 4314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48" h="21600" fill="none" extrusionOk="0">
                    <a:moveTo>
                      <a:pt x="0" y="20097"/>
                    </a:moveTo>
                    <a:cubicBezTo>
                      <a:pt x="789" y="8778"/>
                      <a:pt x="10201" y="-1"/>
                      <a:pt x="21548" y="0"/>
                    </a:cubicBezTo>
                    <a:cubicBezTo>
                      <a:pt x="33477" y="0"/>
                      <a:pt x="43148" y="9670"/>
                      <a:pt x="43148" y="21600"/>
                    </a:cubicBezTo>
                  </a:path>
                  <a:path w="43148" h="21600" stroke="0" extrusionOk="0">
                    <a:moveTo>
                      <a:pt x="0" y="20097"/>
                    </a:moveTo>
                    <a:cubicBezTo>
                      <a:pt x="789" y="8778"/>
                      <a:pt x="10201" y="-1"/>
                      <a:pt x="21548" y="0"/>
                    </a:cubicBezTo>
                    <a:cubicBezTo>
                      <a:pt x="33477" y="0"/>
                      <a:pt x="43148" y="9670"/>
                      <a:pt x="43148" y="21600"/>
                    </a:cubicBezTo>
                    <a:lnTo>
                      <a:pt x="21548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58" name="Freeform 11"/>
              <p:cNvSpPr/>
              <p:nvPr/>
            </p:nvSpPr>
            <p:spPr bwMode="auto">
              <a:xfrm>
                <a:off x="877" y="2312"/>
                <a:ext cx="49" cy="32"/>
              </a:xfrm>
              <a:custGeom>
                <a:avLst/>
                <a:gdLst>
                  <a:gd name="T0" fmla="*/ 0 w 49"/>
                  <a:gd name="T1" fmla="*/ 16 h 32"/>
                  <a:gd name="T2" fmla="*/ 40 w 49"/>
                  <a:gd name="T3" fmla="*/ 32 h 32"/>
                  <a:gd name="T4" fmla="*/ 48 w 49"/>
                  <a:gd name="T5" fmla="*/ 0 h 32"/>
                  <a:gd name="T6" fmla="*/ 0 60000 65536"/>
                  <a:gd name="T7" fmla="*/ 0 60000 65536"/>
                  <a:gd name="T8" fmla="*/ 0 60000 65536"/>
                  <a:gd name="T9" fmla="*/ 0 w 49"/>
                  <a:gd name="T10" fmla="*/ 0 h 32"/>
                  <a:gd name="T11" fmla="*/ 49 w 49"/>
                  <a:gd name="T12" fmla="*/ 32 h 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9" h="32">
                    <a:moveTo>
                      <a:pt x="0" y="16"/>
                    </a:moveTo>
                    <a:cubicBezTo>
                      <a:pt x="16" y="20"/>
                      <a:pt x="26" y="23"/>
                      <a:pt x="40" y="32"/>
                    </a:cubicBezTo>
                    <a:cubicBezTo>
                      <a:pt x="49" y="5"/>
                      <a:pt x="48" y="16"/>
                      <a:pt x="4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1" name="Group 12"/>
            <p:cNvGrpSpPr/>
            <p:nvPr/>
          </p:nvGrpSpPr>
          <p:grpSpPr bwMode="auto">
            <a:xfrm>
              <a:off x="1617" y="1374"/>
              <a:ext cx="278" cy="142"/>
              <a:chOff x="443" y="2257"/>
              <a:chExt cx="336" cy="272"/>
            </a:xfrm>
          </p:grpSpPr>
          <p:sp>
            <p:nvSpPr>
              <p:cNvPr id="55" name="Arc 13"/>
              <p:cNvSpPr/>
              <p:nvPr/>
            </p:nvSpPr>
            <p:spPr bwMode="auto">
              <a:xfrm>
                <a:off x="443" y="2433"/>
                <a:ext cx="336" cy="96"/>
              </a:xfrm>
              <a:custGeom>
                <a:avLst/>
                <a:gdLst>
                  <a:gd name="T0" fmla="*/ 0 w 43148"/>
                  <a:gd name="T1" fmla="*/ 0 h 21600"/>
                  <a:gd name="T2" fmla="*/ 0 w 43148"/>
                  <a:gd name="T3" fmla="*/ 0 h 21600"/>
                  <a:gd name="T4" fmla="*/ 0 w 4314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48"/>
                  <a:gd name="T10" fmla="*/ 0 h 21600"/>
                  <a:gd name="T11" fmla="*/ 43148 w 4314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48" h="21600" fill="none" extrusionOk="0">
                    <a:moveTo>
                      <a:pt x="0" y="20097"/>
                    </a:moveTo>
                    <a:cubicBezTo>
                      <a:pt x="789" y="8778"/>
                      <a:pt x="10201" y="-1"/>
                      <a:pt x="21548" y="0"/>
                    </a:cubicBezTo>
                    <a:cubicBezTo>
                      <a:pt x="33477" y="0"/>
                      <a:pt x="43148" y="9670"/>
                      <a:pt x="43148" y="21600"/>
                    </a:cubicBezTo>
                  </a:path>
                  <a:path w="43148" h="21600" stroke="0" extrusionOk="0">
                    <a:moveTo>
                      <a:pt x="0" y="20097"/>
                    </a:moveTo>
                    <a:cubicBezTo>
                      <a:pt x="789" y="8778"/>
                      <a:pt x="10201" y="-1"/>
                      <a:pt x="21548" y="0"/>
                    </a:cubicBezTo>
                    <a:cubicBezTo>
                      <a:pt x="33477" y="0"/>
                      <a:pt x="43148" y="9670"/>
                      <a:pt x="43148" y="21600"/>
                    </a:cubicBezTo>
                    <a:lnTo>
                      <a:pt x="21548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56" name="Freeform 14"/>
              <p:cNvSpPr/>
              <p:nvPr/>
            </p:nvSpPr>
            <p:spPr bwMode="auto">
              <a:xfrm>
                <a:off x="630" y="2257"/>
                <a:ext cx="49" cy="32"/>
              </a:xfrm>
              <a:custGeom>
                <a:avLst/>
                <a:gdLst>
                  <a:gd name="T0" fmla="*/ 0 w 49"/>
                  <a:gd name="T1" fmla="*/ 16 h 32"/>
                  <a:gd name="T2" fmla="*/ 40 w 49"/>
                  <a:gd name="T3" fmla="*/ 32 h 32"/>
                  <a:gd name="T4" fmla="*/ 48 w 49"/>
                  <a:gd name="T5" fmla="*/ 0 h 32"/>
                  <a:gd name="T6" fmla="*/ 0 60000 65536"/>
                  <a:gd name="T7" fmla="*/ 0 60000 65536"/>
                  <a:gd name="T8" fmla="*/ 0 60000 65536"/>
                  <a:gd name="T9" fmla="*/ 0 w 49"/>
                  <a:gd name="T10" fmla="*/ 0 h 32"/>
                  <a:gd name="T11" fmla="*/ 49 w 49"/>
                  <a:gd name="T12" fmla="*/ 32 h 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9" h="32">
                    <a:moveTo>
                      <a:pt x="0" y="16"/>
                    </a:moveTo>
                    <a:cubicBezTo>
                      <a:pt x="16" y="20"/>
                      <a:pt x="26" y="23"/>
                      <a:pt x="40" y="32"/>
                    </a:cubicBezTo>
                    <a:cubicBezTo>
                      <a:pt x="49" y="5"/>
                      <a:pt x="48" y="16"/>
                      <a:pt x="4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2" name="Group 15"/>
            <p:cNvGrpSpPr/>
            <p:nvPr/>
          </p:nvGrpSpPr>
          <p:grpSpPr bwMode="auto">
            <a:xfrm>
              <a:off x="419" y="1659"/>
              <a:ext cx="274" cy="79"/>
              <a:chOff x="147" y="2337"/>
              <a:chExt cx="336" cy="151"/>
            </a:xfrm>
          </p:grpSpPr>
          <p:sp>
            <p:nvSpPr>
              <p:cNvPr id="53" name="Arc 16"/>
              <p:cNvSpPr/>
              <p:nvPr/>
            </p:nvSpPr>
            <p:spPr bwMode="auto">
              <a:xfrm>
                <a:off x="147" y="2392"/>
                <a:ext cx="336" cy="96"/>
              </a:xfrm>
              <a:custGeom>
                <a:avLst/>
                <a:gdLst>
                  <a:gd name="T0" fmla="*/ 0 w 43148"/>
                  <a:gd name="T1" fmla="*/ 0 h 21600"/>
                  <a:gd name="T2" fmla="*/ 0 w 43148"/>
                  <a:gd name="T3" fmla="*/ 0 h 21600"/>
                  <a:gd name="T4" fmla="*/ 0 w 4314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48"/>
                  <a:gd name="T10" fmla="*/ 0 h 21600"/>
                  <a:gd name="T11" fmla="*/ 43148 w 4314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48" h="21600" fill="none" extrusionOk="0">
                    <a:moveTo>
                      <a:pt x="0" y="20097"/>
                    </a:moveTo>
                    <a:cubicBezTo>
                      <a:pt x="789" y="8778"/>
                      <a:pt x="10201" y="-1"/>
                      <a:pt x="21548" y="0"/>
                    </a:cubicBezTo>
                    <a:cubicBezTo>
                      <a:pt x="33477" y="0"/>
                      <a:pt x="43148" y="9670"/>
                      <a:pt x="43148" y="21600"/>
                    </a:cubicBezTo>
                  </a:path>
                  <a:path w="43148" h="21600" stroke="0" extrusionOk="0">
                    <a:moveTo>
                      <a:pt x="0" y="20097"/>
                    </a:moveTo>
                    <a:cubicBezTo>
                      <a:pt x="789" y="8778"/>
                      <a:pt x="10201" y="-1"/>
                      <a:pt x="21548" y="0"/>
                    </a:cubicBezTo>
                    <a:cubicBezTo>
                      <a:pt x="33477" y="0"/>
                      <a:pt x="43148" y="9670"/>
                      <a:pt x="43148" y="21600"/>
                    </a:cubicBezTo>
                    <a:lnTo>
                      <a:pt x="21548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54" name="Freeform 17"/>
              <p:cNvSpPr/>
              <p:nvPr/>
            </p:nvSpPr>
            <p:spPr bwMode="auto">
              <a:xfrm>
                <a:off x="405" y="2337"/>
                <a:ext cx="49" cy="32"/>
              </a:xfrm>
              <a:custGeom>
                <a:avLst/>
                <a:gdLst>
                  <a:gd name="T0" fmla="*/ 0 w 49"/>
                  <a:gd name="T1" fmla="*/ 16 h 32"/>
                  <a:gd name="T2" fmla="*/ 40 w 49"/>
                  <a:gd name="T3" fmla="*/ 32 h 32"/>
                  <a:gd name="T4" fmla="*/ 48 w 49"/>
                  <a:gd name="T5" fmla="*/ 0 h 32"/>
                  <a:gd name="T6" fmla="*/ 0 60000 65536"/>
                  <a:gd name="T7" fmla="*/ 0 60000 65536"/>
                  <a:gd name="T8" fmla="*/ 0 60000 65536"/>
                  <a:gd name="T9" fmla="*/ 0 w 49"/>
                  <a:gd name="T10" fmla="*/ 0 h 32"/>
                  <a:gd name="T11" fmla="*/ 49 w 49"/>
                  <a:gd name="T12" fmla="*/ 32 h 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9" h="32">
                    <a:moveTo>
                      <a:pt x="0" y="16"/>
                    </a:moveTo>
                    <a:cubicBezTo>
                      <a:pt x="16" y="20"/>
                      <a:pt x="26" y="23"/>
                      <a:pt x="40" y="32"/>
                    </a:cubicBezTo>
                    <a:cubicBezTo>
                      <a:pt x="49" y="5"/>
                      <a:pt x="48" y="16"/>
                      <a:pt x="4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9" name="Group 18"/>
          <p:cNvGrpSpPr/>
          <p:nvPr/>
        </p:nvGrpSpPr>
        <p:grpSpPr bwMode="auto">
          <a:xfrm>
            <a:off x="2211669" y="3400633"/>
            <a:ext cx="5181600" cy="844551"/>
            <a:chOff x="240" y="1999"/>
            <a:chExt cx="3264" cy="532"/>
          </a:xfrm>
        </p:grpSpPr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240" y="2008"/>
              <a:ext cx="326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Tung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độ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y =      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của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điểm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M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gọi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là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sin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của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l-GR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và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kí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hiệu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sin</a:t>
              </a:r>
              <a:r>
                <a:rPr lang="el-GR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.</a:t>
              </a:r>
              <a:endParaRPr lang="el-GR" sz="2400" b="1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Object 20"/>
                <p:cNvSpPr txBox="1"/>
                <p:nvPr/>
              </p:nvSpPr>
              <p:spPr bwMode="auto">
                <a:xfrm>
                  <a:off x="1238" y="1999"/>
                  <a:ext cx="374" cy="3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𝑶𝑲</m:t>
                            </m:r>
                          </m:e>
                        </m:ba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61" name="Object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38" y="1999"/>
                  <a:ext cx="374" cy="32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21"/>
          <p:cNvGrpSpPr/>
          <p:nvPr/>
        </p:nvGrpSpPr>
        <p:grpSpPr bwMode="auto">
          <a:xfrm>
            <a:off x="2130088" y="4894203"/>
            <a:ext cx="5181600" cy="839788"/>
            <a:chOff x="240" y="2674"/>
            <a:chExt cx="3264" cy="529"/>
          </a:xfrm>
        </p:grpSpPr>
        <p:sp>
          <p:nvSpPr>
            <p:cNvPr id="63" name="Text Box 22"/>
            <p:cNvSpPr txBox="1">
              <a:spLocks noChangeArrowheads="1"/>
            </p:cNvSpPr>
            <p:nvPr/>
          </p:nvSpPr>
          <p:spPr bwMode="auto">
            <a:xfrm>
              <a:off x="240" y="2680"/>
              <a:ext cx="326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Hoành độ x =       </a:t>
              </a:r>
              <a:r>
                <a:rPr lang="vi-VN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của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điểm M gọi là côsin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của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l-GR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và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kí hiệu cos</a:t>
              </a:r>
              <a:r>
                <a:rPr lang="el-GR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.</a:t>
              </a:r>
              <a:endParaRPr lang="el-GR" sz="2400" b="1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Object 23"/>
                <p:cNvSpPr txBox="1"/>
                <p:nvPr/>
              </p:nvSpPr>
              <p:spPr bwMode="auto">
                <a:xfrm>
                  <a:off x="1392" y="2674"/>
                  <a:ext cx="402" cy="3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𝑶𝑯</m:t>
                            </m:r>
                          </m:e>
                        </m:ba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64" name="Object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2" y="2674"/>
                  <a:ext cx="402" cy="31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5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ject 24"/>
              <p:cNvSpPr txBox="1"/>
              <p:nvPr/>
            </p:nvSpPr>
            <p:spPr bwMode="auto">
              <a:xfrm>
                <a:off x="2987675" y="4223514"/>
                <a:ext cx="1798638" cy="638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func>
                            <m:func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bar>
                            <m:barPr>
                              <m:pos m:val="top"/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𝑶𝑲</m:t>
                              </m:r>
                            </m:e>
                          </m:bar>
                        </m:e>
                      </m:borderBox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5" name="Object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675" y="4223514"/>
                <a:ext cx="1798638" cy="6381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bject 25"/>
              <p:cNvSpPr txBox="1"/>
              <p:nvPr/>
            </p:nvSpPr>
            <p:spPr bwMode="auto">
              <a:xfrm>
                <a:off x="3142691" y="5675928"/>
                <a:ext cx="1855787" cy="638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m:rPr>
                              <m:nor/>
                            </m:rPr>
                            <a:rPr lang="en-US" sz="2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bar>
                            <m:barPr>
                              <m:pos m:val="top"/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𝑶𝑯</m:t>
                              </m:r>
                            </m:e>
                          </m:bar>
                        </m:e>
                      </m:borderBox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6" name="Object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2691" y="5675928"/>
                <a:ext cx="1855787" cy="6381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7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956" y="2165307"/>
            <a:ext cx="4343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0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60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63654" y="647733"/>
            <a:ext cx="1180946" cy="465927"/>
            <a:chOff x="-288924" y="1905000"/>
            <a:chExt cx="2362200" cy="93185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4"/>
              <a:ext cx="667579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3270" y="1020038"/>
            <a:ext cx="11510118" cy="4423025"/>
            <a:chOff x="322221" y="704501"/>
            <a:chExt cx="11510118" cy="4423025"/>
          </a:xfrm>
        </p:grpSpPr>
        <p:grpSp>
          <p:nvGrpSpPr>
            <p:cNvPr id="6" name="Group 5"/>
            <p:cNvGrpSpPr/>
            <p:nvPr/>
          </p:nvGrpSpPr>
          <p:grpSpPr>
            <a:xfrm>
              <a:off x="322221" y="866048"/>
              <a:ext cx="5126163" cy="476191"/>
              <a:chOff x="644526" y="2766774"/>
              <a:chExt cx="10253661" cy="95238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906586" y="2766774"/>
                <a:ext cx="899160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883775" y="2795826"/>
                <a:ext cx="76056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722726" y="704501"/>
              <a:ext cx="11109613" cy="4423025"/>
              <a:chOff x="1076414" y="4334859"/>
              <a:chExt cx="22222120" cy="3528510"/>
            </a:xfrm>
          </p:grpSpPr>
          <p:grpSp>
            <p:nvGrpSpPr>
              <p:cNvPr id="22" name="Group 5"/>
              <p:cNvGrpSpPr/>
              <p:nvPr/>
            </p:nvGrpSpPr>
            <p:grpSpPr>
              <a:xfrm>
                <a:off x="1429808" y="4631432"/>
                <a:ext cx="21868726" cy="3231937"/>
                <a:chOff x="596800" y="1068325"/>
                <a:chExt cx="8611674" cy="1272428"/>
              </a:xfrm>
            </p:grpSpPr>
            <p:sp>
              <p:nvSpPr>
                <p:cNvPr id="39" name="Rounded Rectangle 38"/>
                <p:cNvSpPr/>
                <p:nvPr/>
              </p:nvSpPr>
              <p:spPr>
                <a:xfrm>
                  <a:off x="596800" y="1068325"/>
                  <a:ext cx="8611674" cy="1272428"/>
                </a:xfrm>
                <a:prstGeom prst="roundRect">
                  <a:avLst>
                    <a:gd name="adj" fmla="val 4110"/>
                  </a:avLst>
                </a:prstGeom>
                <a:solidFill>
                  <a:srgbClr val="BEDCF4"/>
                </a:solidFill>
                <a:ln w="28575">
                  <a:solidFill>
                    <a:srgbClr val="0999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18000" rIns="36000" bIns="18000" rtlCol="0" anchor="ctr"/>
                <a:lstStyle/>
                <a:p>
                  <a:pPr algn="ctr"/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007731" y="1742814"/>
                  <a:ext cx="7867095" cy="1095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lnSpc>
                      <a:spcPts val="2000"/>
                    </a:lnSpc>
                  </a:pPr>
                  <a:endParaRPr lang="en-US" sz="2400" b="1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grpSp>
            <p:nvGrpSpPr>
              <p:cNvPr id="23" name="Group 65"/>
              <p:cNvGrpSpPr/>
              <p:nvPr/>
            </p:nvGrpSpPr>
            <p:grpSpPr>
              <a:xfrm>
                <a:off x="1076414" y="4334859"/>
                <a:ext cx="4678202" cy="824978"/>
                <a:chOff x="166396" y="8712046"/>
                <a:chExt cx="4678202" cy="824978"/>
              </a:xfrm>
            </p:grpSpPr>
            <p:sp>
              <p:nvSpPr>
                <p:cNvPr id="24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193447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b="1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25" name="Group 7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27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8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9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0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1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2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3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4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7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8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4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26" name="TextBox 25"/>
                <p:cNvSpPr txBox="1"/>
                <p:nvPr/>
              </p:nvSpPr>
              <p:spPr>
                <a:xfrm>
                  <a:off x="932118" y="8712046"/>
                  <a:ext cx="3912480" cy="3682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24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nghĩa</a:t>
                  </a:r>
                  <a:r>
                    <a:rPr lang="en-US" sz="24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</a:p>
              </p:txBody>
            </p:sp>
          </p:grpSp>
        </p:grpSp>
      </p:grpSp>
      <p:sp>
        <p:nvSpPr>
          <p:cNvPr id="41" name="Rectangle 40"/>
          <p:cNvSpPr/>
          <p:nvPr/>
        </p:nvSpPr>
        <p:spPr>
          <a:xfrm>
            <a:off x="1240137" y="674178"/>
            <a:ext cx="6232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  <p:pic>
        <p:nvPicPr>
          <p:cNvPr id="6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078" y="1288216"/>
            <a:ext cx="4343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6" name="Object 6"/>
              <p:cNvSpPr txBox="1"/>
              <p:nvPr/>
            </p:nvSpPr>
            <p:spPr bwMode="auto">
              <a:xfrm>
                <a:off x="4503019" y="2613699"/>
                <a:ext cx="1736725" cy="881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func>
                            <m:func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b="1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fName>
                                <m:e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m:rPr>
                                  <m:nor/>
                                </m:rPr>
                                <a:rPr lang="en-US" sz="2400" b="1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e>
                      </m:borderBox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3019" y="2613699"/>
                <a:ext cx="1736725" cy="8810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7" name="Group 5"/>
          <p:cNvGrpSpPr/>
          <p:nvPr/>
        </p:nvGrpSpPr>
        <p:grpSpPr bwMode="auto">
          <a:xfrm>
            <a:off x="3154110" y="1609725"/>
            <a:ext cx="5486400" cy="1108570"/>
            <a:chOff x="164" y="222"/>
            <a:chExt cx="3696" cy="784"/>
          </a:xfrm>
        </p:grpSpPr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164" y="288"/>
              <a:ext cx="3696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,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là tang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tan</a:t>
              </a:r>
              <a:r>
                <a:rPr lang="el-GR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tg</a:t>
              </a:r>
              <a:r>
                <a:rPr lang="el-GR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  <a:endParaRPr lang="el-G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Object 7"/>
                <p:cNvSpPr txBox="1"/>
                <p:nvPr/>
              </p:nvSpPr>
              <p:spPr bwMode="auto">
                <a:xfrm>
                  <a:off x="575" y="300"/>
                  <a:ext cx="1018" cy="3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m:rPr>
                            <m:nor/>
                          </m:rPr>
                          <a:rPr lang="en-US" sz="24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os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79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5" y="300"/>
                  <a:ext cx="1018" cy="36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Object 8"/>
                <p:cNvSpPr txBox="1"/>
                <p:nvPr/>
              </p:nvSpPr>
              <p:spPr bwMode="auto">
                <a:xfrm>
                  <a:off x="1901" y="222"/>
                  <a:ext cx="470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4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</m:func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  <m:r>
                              <m:rPr>
                                <m:nor/>
                              </m:rPr>
                              <a:rPr lang="en-US" sz="24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os</m:t>
                            </m:r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den>
                        </m:f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80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01" y="222"/>
                  <a:ext cx="470" cy="50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9"/>
          <p:cNvGrpSpPr/>
          <p:nvPr/>
        </p:nvGrpSpPr>
        <p:grpSpPr bwMode="auto">
          <a:xfrm>
            <a:off x="2156435" y="3381513"/>
            <a:ext cx="5867400" cy="1109663"/>
            <a:chOff x="96" y="229"/>
            <a:chExt cx="3696" cy="699"/>
          </a:xfrm>
        </p:grpSpPr>
        <p:sp>
          <p:nvSpPr>
            <p:cNvPr id="82" name="Text Box 10"/>
            <p:cNvSpPr txBox="1">
              <a:spLocks noChangeArrowheads="1"/>
            </p:cNvSpPr>
            <p:nvPr/>
          </p:nvSpPr>
          <p:spPr bwMode="auto">
            <a:xfrm>
              <a:off x="96" y="288"/>
              <a:ext cx="369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, tỉ số            gọi là côtang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 </a:t>
              </a:r>
              <a:r>
                <a:rPr lang="el-GR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và kí hiệu cot</a:t>
              </a:r>
              <a:r>
                <a:rPr lang="el-GR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(hoặc cotg</a:t>
              </a:r>
              <a:r>
                <a:rPr lang="el-GR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  <a:endParaRPr lang="el-G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Object 9"/>
                <p:cNvSpPr txBox="1"/>
                <p:nvPr/>
              </p:nvSpPr>
              <p:spPr bwMode="auto">
                <a:xfrm>
                  <a:off x="471" y="292"/>
                  <a:ext cx="963" cy="2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</m:func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83" name="Object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1" y="292"/>
                  <a:ext cx="963" cy="26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797" b="-434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Object 10"/>
                <p:cNvSpPr txBox="1"/>
                <p:nvPr/>
              </p:nvSpPr>
              <p:spPr bwMode="auto">
                <a:xfrm>
                  <a:off x="1852" y="229"/>
                  <a:ext cx="424" cy="4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  <m:r>
                              <m:rPr>
                                <m:nor/>
                              </m:rPr>
                              <a:rPr lang="en-US" sz="24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os</m:t>
                            </m:r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4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</m:func>
                          </m:den>
                        </m:f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84" name="Object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852" y="229"/>
                  <a:ext cx="424" cy="4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Object 11"/>
              <p:cNvSpPr txBox="1"/>
              <p:nvPr/>
            </p:nvSpPr>
            <p:spPr bwMode="auto">
              <a:xfrm>
                <a:off x="4589527" y="4491175"/>
                <a:ext cx="1905000" cy="9413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𝒄𝒐</m:t>
                          </m:r>
                          <m:func>
                            <m:func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𝐭</m:t>
                              </m:r>
                            </m:fName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b="1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b="1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fName>
                                <m:e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</m:e>
                              </m:func>
                            </m:den>
                          </m:f>
                        </m:e>
                      </m:borderBox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5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9527" y="4491175"/>
                <a:ext cx="1905000" cy="9413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6" name="Group 85"/>
          <p:cNvGrpSpPr/>
          <p:nvPr/>
        </p:nvGrpSpPr>
        <p:grpSpPr>
          <a:xfrm>
            <a:off x="849511" y="5011614"/>
            <a:ext cx="10972984" cy="1711151"/>
            <a:chOff x="1390107" y="4038600"/>
            <a:chExt cx="21948825" cy="3962400"/>
          </a:xfrm>
        </p:grpSpPr>
        <p:grpSp>
          <p:nvGrpSpPr>
            <p:cNvPr id="87" name="Group 86"/>
            <p:cNvGrpSpPr/>
            <p:nvPr/>
          </p:nvGrpSpPr>
          <p:grpSpPr>
            <a:xfrm>
              <a:off x="1390107" y="4076041"/>
              <a:ext cx="21948825" cy="3924959"/>
              <a:chOff x="1232452" y="2495616"/>
              <a:chExt cx="21948825" cy="3924959"/>
            </a:xfrm>
          </p:grpSpPr>
          <p:sp>
            <p:nvSpPr>
              <p:cNvPr id="89" name="Rounded Rectangle 88"/>
              <p:cNvSpPr/>
              <p:nvPr/>
            </p:nvSpPr>
            <p:spPr>
              <a:xfrm>
                <a:off x="1232452" y="2858285"/>
                <a:ext cx="21948825" cy="3562290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0" name="Freeform 20"/>
              <p:cNvSpPr>
                <a:spLocks/>
              </p:cNvSpPr>
              <p:nvPr/>
            </p:nvSpPr>
            <p:spPr bwMode="auto">
              <a:xfrm>
                <a:off x="1247578" y="2495616"/>
                <a:ext cx="3478409" cy="762778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b="1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1661194" y="4038600"/>
              <a:ext cx="2495239" cy="1069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</a:t>
              </a:r>
              <a:r>
                <a:rPr lang="vi-VN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ư</a:t>
              </a:r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u ý: 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2747505" y="5221312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</a:t>
            </a:r>
            <a:r>
              <a:rPr 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</a:t>
            </a:r>
            <a:r>
              <a:rPr 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cot</a:t>
            </a:r>
            <a:r>
              <a:rPr 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tung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côsin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3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5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28247" y="1469807"/>
            <a:ext cx="5126163" cy="461665"/>
            <a:chOff x="644526" y="2766774"/>
            <a:chExt cx="10253661" cy="923330"/>
          </a:xfrm>
        </p:grpSpPr>
        <p:sp>
          <p:nvSpPr>
            <p:cNvPr id="7" name="TextBox 6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 NGHĨA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99809" y="2795826"/>
              <a:ext cx="728499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48" name="Rounded Rectangle 47"/>
          <p:cNvSpPr/>
          <p:nvPr/>
        </p:nvSpPr>
        <p:spPr>
          <a:xfrm>
            <a:off x="694963" y="2728635"/>
            <a:ext cx="10972984" cy="3651934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1" name="Group 167"/>
          <p:cNvGrpSpPr/>
          <p:nvPr/>
        </p:nvGrpSpPr>
        <p:grpSpPr>
          <a:xfrm>
            <a:off x="608504" y="1990354"/>
            <a:ext cx="3794127" cy="927101"/>
            <a:chOff x="4867276" y="9361488"/>
            <a:chExt cx="3794125" cy="927101"/>
          </a:xfrm>
        </p:grpSpPr>
        <p:sp>
          <p:nvSpPr>
            <p:cNvPr id="42" name="Freeform 59"/>
            <p:cNvSpPr>
              <a:spLocks/>
            </p:cNvSpPr>
            <p:nvPr/>
          </p:nvSpPr>
          <p:spPr bwMode="auto">
            <a:xfrm>
              <a:off x="6351588" y="9713913"/>
              <a:ext cx="322262" cy="427038"/>
            </a:xfrm>
            <a:custGeom>
              <a:avLst/>
              <a:gdLst>
                <a:gd name="T0" fmla="*/ 86 w 86"/>
                <a:gd name="T1" fmla="*/ 8 h 114"/>
                <a:gd name="T2" fmla="*/ 86 w 86"/>
                <a:gd name="T3" fmla="*/ 35 h 114"/>
                <a:gd name="T4" fmla="*/ 54 w 86"/>
                <a:gd name="T5" fmla="*/ 24 h 114"/>
                <a:gd name="T6" fmla="*/ 33 w 86"/>
                <a:gd name="T7" fmla="*/ 33 h 114"/>
                <a:gd name="T8" fmla="*/ 24 w 86"/>
                <a:gd name="T9" fmla="*/ 58 h 114"/>
                <a:gd name="T10" fmla="*/ 33 w 86"/>
                <a:gd name="T11" fmla="*/ 82 h 114"/>
                <a:gd name="T12" fmla="*/ 56 w 86"/>
                <a:gd name="T13" fmla="*/ 91 h 114"/>
                <a:gd name="T14" fmla="*/ 86 w 86"/>
                <a:gd name="T15" fmla="*/ 81 h 114"/>
                <a:gd name="T16" fmla="*/ 86 w 86"/>
                <a:gd name="T17" fmla="*/ 108 h 114"/>
                <a:gd name="T18" fmla="*/ 53 w 86"/>
                <a:gd name="T19" fmla="*/ 114 h 114"/>
                <a:gd name="T20" fmla="*/ 15 w 86"/>
                <a:gd name="T21" fmla="*/ 98 h 114"/>
                <a:gd name="T22" fmla="*/ 0 w 86"/>
                <a:gd name="T23" fmla="*/ 58 h 114"/>
                <a:gd name="T24" fmla="*/ 15 w 86"/>
                <a:gd name="T25" fmla="*/ 17 h 114"/>
                <a:gd name="T26" fmla="*/ 54 w 86"/>
                <a:gd name="T27" fmla="*/ 0 h 114"/>
                <a:gd name="T28" fmla="*/ 86 w 86"/>
                <a:gd name="T29" fmla="*/ 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8"/>
                  </a:moveTo>
                  <a:cubicBezTo>
                    <a:pt x="86" y="35"/>
                    <a:pt x="86" y="35"/>
                    <a:pt x="86" y="35"/>
                  </a:cubicBezTo>
                  <a:cubicBezTo>
                    <a:pt x="74" y="27"/>
                    <a:pt x="63" y="24"/>
                    <a:pt x="54" y="24"/>
                  </a:cubicBezTo>
                  <a:cubicBezTo>
                    <a:pt x="45" y="24"/>
                    <a:pt x="38" y="27"/>
                    <a:pt x="33" y="33"/>
                  </a:cubicBezTo>
                  <a:cubicBezTo>
                    <a:pt x="27" y="39"/>
                    <a:pt x="24" y="48"/>
                    <a:pt x="24" y="58"/>
                  </a:cubicBezTo>
                  <a:cubicBezTo>
                    <a:pt x="24" y="68"/>
                    <a:pt x="27" y="76"/>
                    <a:pt x="33" y="82"/>
                  </a:cubicBezTo>
                  <a:cubicBezTo>
                    <a:pt x="39" y="88"/>
                    <a:pt x="46" y="91"/>
                    <a:pt x="56" y="91"/>
                  </a:cubicBezTo>
                  <a:cubicBezTo>
                    <a:pt x="64" y="91"/>
                    <a:pt x="74" y="87"/>
                    <a:pt x="86" y="81"/>
                  </a:cubicBezTo>
                  <a:cubicBezTo>
                    <a:pt x="86" y="108"/>
                    <a:pt x="86" y="108"/>
                    <a:pt x="86" y="108"/>
                  </a:cubicBezTo>
                  <a:cubicBezTo>
                    <a:pt x="73" y="112"/>
                    <a:pt x="62" y="114"/>
                    <a:pt x="53" y="114"/>
                  </a:cubicBezTo>
                  <a:cubicBezTo>
                    <a:pt x="38" y="114"/>
                    <a:pt x="26" y="109"/>
                    <a:pt x="15" y="98"/>
                  </a:cubicBezTo>
                  <a:cubicBezTo>
                    <a:pt x="5" y="87"/>
                    <a:pt x="0" y="73"/>
                    <a:pt x="0" y="58"/>
                  </a:cubicBezTo>
                  <a:cubicBezTo>
                    <a:pt x="0" y="42"/>
                    <a:pt x="5" y="28"/>
                    <a:pt x="15" y="17"/>
                  </a:cubicBezTo>
                  <a:cubicBezTo>
                    <a:pt x="26" y="6"/>
                    <a:pt x="39" y="0"/>
                    <a:pt x="54" y="0"/>
                  </a:cubicBezTo>
                  <a:cubicBezTo>
                    <a:pt x="64" y="0"/>
                    <a:pt x="74" y="3"/>
                    <a:pt x="86" y="8"/>
                  </a:cubicBez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0"/>
            <p:cNvSpPr>
              <a:spLocks/>
            </p:cNvSpPr>
            <p:nvPr/>
          </p:nvSpPr>
          <p:spPr bwMode="auto">
            <a:xfrm>
              <a:off x="6738938" y="9721851"/>
              <a:ext cx="325437" cy="415925"/>
            </a:xfrm>
            <a:custGeom>
              <a:avLst/>
              <a:gdLst>
                <a:gd name="T0" fmla="*/ 0 w 205"/>
                <a:gd name="T1" fmla="*/ 0 h 262"/>
                <a:gd name="T2" fmla="*/ 56 w 205"/>
                <a:gd name="T3" fmla="*/ 0 h 262"/>
                <a:gd name="T4" fmla="*/ 56 w 205"/>
                <a:gd name="T5" fmla="*/ 99 h 262"/>
                <a:gd name="T6" fmla="*/ 148 w 205"/>
                <a:gd name="T7" fmla="*/ 99 h 262"/>
                <a:gd name="T8" fmla="*/ 148 w 205"/>
                <a:gd name="T9" fmla="*/ 0 h 262"/>
                <a:gd name="T10" fmla="*/ 205 w 205"/>
                <a:gd name="T11" fmla="*/ 0 h 262"/>
                <a:gd name="T12" fmla="*/ 205 w 205"/>
                <a:gd name="T13" fmla="*/ 262 h 262"/>
                <a:gd name="T14" fmla="*/ 148 w 205"/>
                <a:gd name="T15" fmla="*/ 262 h 262"/>
                <a:gd name="T16" fmla="*/ 148 w 205"/>
                <a:gd name="T17" fmla="*/ 156 h 262"/>
                <a:gd name="T18" fmla="*/ 56 w 205"/>
                <a:gd name="T19" fmla="*/ 156 h 262"/>
                <a:gd name="T20" fmla="*/ 56 w 205"/>
                <a:gd name="T21" fmla="*/ 262 h 262"/>
                <a:gd name="T22" fmla="*/ 0 w 205"/>
                <a:gd name="T23" fmla="*/ 262 h 262"/>
                <a:gd name="T24" fmla="*/ 0 w 205"/>
                <a:gd name="T2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2">
                  <a:moveTo>
                    <a:pt x="0" y="0"/>
                  </a:moveTo>
                  <a:lnTo>
                    <a:pt x="56" y="0"/>
                  </a:lnTo>
                  <a:lnTo>
                    <a:pt x="56" y="99"/>
                  </a:lnTo>
                  <a:lnTo>
                    <a:pt x="148" y="99"/>
                  </a:lnTo>
                  <a:lnTo>
                    <a:pt x="148" y="0"/>
                  </a:lnTo>
                  <a:lnTo>
                    <a:pt x="205" y="0"/>
                  </a:lnTo>
                  <a:lnTo>
                    <a:pt x="205" y="262"/>
                  </a:lnTo>
                  <a:lnTo>
                    <a:pt x="148" y="262"/>
                  </a:lnTo>
                  <a:lnTo>
                    <a:pt x="148" y="156"/>
                  </a:lnTo>
                  <a:lnTo>
                    <a:pt x="56" y="156"/>
                  </a:lnTo>
                  <a:lnTo>
                    <a:pt x="56" y="262"/>
                  </a:lnTo>
                  <a:lnTo>
                    <a:pt x="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1"/>
            <p:cNvSpPr>
              <a:spLocks/>
            </p:cNvSpPr>
            <p:nvPr/>
          </p:nvSpPr>
          <p:spPr bwMode="auto">
            <a:xfrm>
              <a:off x="7150100" y="9721851"/>
              <a:ext cx="327025" cy="419100"/>
            </a:xfrm>
            <a:custGeom>
              <a:avLst/>
              <a:gdLst>
                <a:gd name="T0" fmla="*/ 0 w 87"/>
                <a:gd name="T1" fmla="*/ 0 h 112"/>
                <a:gd name="T2" fmla="*/ 24 w 87"/>
                <a:gd name="T3" fmla="*/ 0 h 112"/>
                <a:gd name="T4" fmla="*/ 24 w 87"/>
                <a:gd name="T5" fmla="*/ 67 h 112"/>
                <a:gd name="T6" fmla="*/ 29 w 87"/>
                <a:gd name="T7" fmla="*/ 83 h 112"/>
                <a:gd name="T8" fmla="*/ 43 w 87"/>
                <a:gd name="T9" fmla="*/ 88 h 112"/>
                <a:gd name="T10" fmla="*/ 58 w 87"/>
                <a:gd name="T11" fmla="*/ 83 h 112"/>
                <a:gd name="T12" fmla="*/ 63 w 87"/>
                <a:gd name="T13" fmla="*/ 66 h 112"/>
                <a:gd name="T14" fmla="*/ 63 w 87"/>
                <a:gd name="T15" fmla="*/ 0 h 112"/>
                <a:gd name="T16" fmla="*/ 87 w 87"/>
                <a:gd name="T17" fmla="*/ 0 h 112"/>
                <a:gd name="T18" fmla="*/ 87 w 87"/>
                <a:gd name="T19" fmla="*/ 71 h 112"/>
                <a:gd name="T20" fmla="*/ 82 w 87"/>
                <a:gd name="T21" fmla="*/ 91 h 112"/>
                <a:gd name="T22" fmla="*/ 67 w 87"/>
                <a:gd name="T23" fmla="*/ 107 h 112"/>
                <a:gd name="T24" fmla="*/ 44 w 87"/>
                <a:gd name="T25" fmla="*/ 112 h 112"/>
                <a:gd name="T26" fmla="*/ 11 w 87"/>
                <a:gd name="T27" fmla="*/ 99 h 112"/>
                <a:gd name="T28" fmla="*/ 0 w 87"/>
                <a:gd name="T29" fmla="*/ 73 h 112"/>
                <a:gd name="T30" fmla="*/ 0 w 87"/>
                <a:gd name="T31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112">
                  <a:moveTo>
                    <a:pt x="0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24" y="74"/>
                    <a:pt x="26" y="79"/>
                    <a:pt x="29" y="83"/>
                  </a:cubicBezTo>
                  <a:cubicBezTo>
                    <a:pt x="33" y="86"/>
                    <a:pt x="37" y="88"/>
                    <a:pt x="43" y="88"/>
                  </a:cubicBezTo>
                  <a:cubicBezTo>
                    <a:pt x="49" y="88"/>
                    <a:pt x="54" y="86"/>
                    <a:pt x="58" y="83"/>
                  </a:cubicBezTo>
                  <a:cubicBezTo>
                    <a:pt x="62" y="79"/>
                    <a:pt x="63" y="73"/>
                    <a:pt x="63" y="66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71"/>
                    <a:pt x="87" y="71"/>
                    <a:pt x="87" y="71"/>
                  </a:cubicBezTo>
                  <a:cubicBezTo>
                    <a:pt x="87" y="78"/>
                    <a:pt x="85" y="84"/>
                    <a:pt x="82" y="91"/>
                  </a:cubicBezTo>
                  <a:cubicBezTo>
                    <a:pt x="79" y="98"/>
                    <a:pt x="74" y="103"/>
                    <a:pt x="67" y="107"/>
                  </a:cubicBezTo>
                  <a:cubicBezTo>
                    <a:pt x="60" y="110"/>
                    <a:pt x="53" y="112"/>
                    <a:pt x="44" y="112"/>
                  </a:cubicBezTo>
                  <a:cubicBezTo>
                    <a:pt x="29" y="112"/>
                    <a:pt x="18" y="108"/>
                    <a:pt x="11" y="99"/>
                  </a:cubicBezTo>
                  <a:cubicBezTo>
                    <a:pt x="4" y="91"/>
                    <a:pt x="0" y="82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2"/>
            <p:cNvSpPr>
              <a:spLocks/>
            </p:cNvSpPr>
            <p:nvPr/>
          </p:nvSpPr>
          <p:spPr bwMode="auto">
            <a:xfrm>
              <a:off x="7705725" y="9721851"/>
              <a:ext cx="352425" cy="415925"/>
            </a:xfrm>
            <a:custGeom>
              <a:avLst/>
              <a:gdLst>
                <a:gd name="T0" fmla="*/ 0 w 222"/>
                <a:gd name="T1" fmla="*/ 0 h 262"/>
                <a:gd name="T2" fmla="*/ 62 w 222"/>
                <a:gd name="T3" fmla="*/ 0 h 262"/>
                <a:gd name="T4" fmla="*/ 109 w 222"/>
                <a:gd name="T5" fmla="*/ 80 h 262"/>
                <a:gd name="T6" fmla="*/ 158 w 222"/>
                <a:gd name="T7" fmla="*/ 0 h 262"/>
                <a:gd name="T8" fmla="*/ 222 w 222"/>
                <a:gd name="T9" fmla="*/ 0 h 262"/>
                <a:gd name="T10" fmla="*/ 137 w 222"/>
                <a:gd name="T11" fmla="*/ 139 h 262"/>
                <a:gd name="T12" fmla="*/ 137 w 222"/>
                <a:gd name="T13" fmla="*/ 262 h 262"/>
                <a:gd name="T14" fmla="*/ 83 w 222"/>
                <a:gd name="T15" fmla="*/ 262 h 262"/>
                <a:gd name="T16" fmla="*/ 83 w 222"/>
                <a:gd name="T17" fmla="*/ 139 h 262"/>
                <a:gd name="T18" fmla="*/ 0 w 222"/>
                <a:gd name="T19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262">
                  <a:moveTo>
                    <a:pt x="0" y="0"/>
                  </a:moveTo>
                  <a:lnTo>
                    <a:pt x="62" y="0"/>
                  </a:lnTo>
                  <a:lnTo>
                    <a:pt x="109" y="80"/>
                  </a:lnTo>
                  <a:lnTo>
                    <a:pt x="158" y="0"/>
                  </a:lnTo>
                  <a:lnTo>
                    <a:pt x="222" y="0"/>
                  </a:lnTo>
                  <a:lnTo>
                    <a:pt x="137" y="139"/>
                  </a:lnTo>
                  <a:lnTo>
                    <a:pt x="137" y="262"/>
                  </a:lnTo>
                  <a:lnTo>
                    <a:pt x="83" y="262"/>
                  </a:lnTo>
                  <a:lnTo>
                    <a:pt x="83" y="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3"/>
            <p:cNvSpPr>
              <a:spLocks/>
            </p:cNvSpPr>
            <p:nvPr/>
          </p:nvSpPr>
          <p:spPr bwMode="auto">
            <a:xfrm>
              <a:off x="7292975" y="9601201"/>
              <a:ext cx="153987" cy="93663"/>
            </a:xfrm>
            <a:custGeom>
              <a:avLst/>
              <a:gdLst>
                <a:gd name="T0" fmla="*/ 36 w 97"/>
                <a:gd name="T1" fmla="*/ 0 h 59"/>
                <a:gd name="T2" fmla="*/ 97 w 97"/>
                <a:gd name="T3" fmla="*/ 0 h 59"/>
                <a:gd name="T4" fmla="*/ 36 w 97"/>
                <a:gd name="T5" fmla="*/ 59 h 59"/>
                <a:gd name="T6" fmla="*/ 0 w 97"/>
                <a:gd name="T7" fmla="*/ 59 h 59"/>
                <a:gd name="T8" fmla="*/ 36 w 97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59">
                  <a:moveTo>
                    <a:pt x="36" y="0"/>
                  </a:moveTo>
                  <a:lnTo>
                    <a:pt x="97" y="0"/>
                  </a:lnTo>
                  <a:lnTo>
                    <a:pt x="36" y="59"/>
                  </a:lnTo>
                  <a:lnTo>
                    <a:pt x="0" y="59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4"/>
            <p:cNvSpPr>
              <a:spLocks/>
            </p:cNvSpPr>
            <p:nvPr/>
          </p:nvSpPr>
          <p:spPr bwMode="auto">
            <a:xfrm>
              <a:off x="7867650" y="9601201"/>
              <a:ext cx="157162" cy="93663"/>
            </a:xfrm>
            <a:custGeom>
              <a:avLst/>
              <a:gdLst>
                <a:gd name="T0" fmla="*/ 35 w 99"/>
                <a:gd name="T1" fmla="*/ 0 h 59"/>
                <a:gd name="T2" fmla="*/ 99 w 99"/>
                <a:gd name="T3" fmla="*/ 0 h 59"/>
                <a:gd name="T4" fmla="*/ 35 w 99"/>
                <a:gd name="T5" fmla="*/ 59 h 59"/>
                <a:gd name="T6" fmla="*/ 0 w 99"/>
                <a:gd name="T7" fmla="*/ 59 h 59"/>
                <a:gd name="T8" fmla="*/ 35 w 99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59">
                  <a:moveTo>
                    <a:pt x="35" y="0"/>
                  </a:moveTo>
                  <a:lnTo>
                    <a:pt x="99" y="0"/>
                  </a:lnTo>
                  <a:lnTo>
                    <a:pt x="35" y="59"/>
                  </a:lnTo>
                  <a:lnTo>
                    <a:pt x="0" y="59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5"/>
            <p:cNvSpPr>
              <a:spLocks/>
            </p:cNvSpPr>
            <p:nvPr/>
          </p:nvSpPr>
          <p:spPr bwMode="auto">
            <a:xfrm>
              <a:off x="4867276" y="9871076"/>
              <a:ext cx="3794125" cy="417513"/>
            </a:xfrm>
            <a:custGeom>
              <a:avLst/>
              <a:gdLst>
                <a:gd name="T0" fmla="*/ 1005 w 1012"/>
                <a:gd name="T1" fmla="*/ 72 h 111"/>
                <a:gd name="T2" fmla="*/ 376 w 1012"/>
                <a:gd name="T3" fmla="*/ 72 h 111"/>
                <a:gd name="T4" fmla="*/ 360 w 1012"/>
                <a:gd name="T5" fmla="*/ 51 h 111"/>
                <a:gd name="T6" fmla="*/ 374 w 1012"/>
                <a:gd name="T7" fmla="*/ 20 h 111"/>
                <a:gd name="T8" fmla="*/ 366 w 1012"/>
                <a:gd name="T9" fmla="*/ 0 h 111"/>
                <a:gd name="T10" fmla="*/ 85 w 1012"/>
                <a:gd name="T11" fmla="*/ 0 h 111"/>
                <a:gd name="T12" fmla="*/ 53 w 1012"/>
                <a:gd name="T13" fmla="*/ 20 h 111"/>
                <a:gd name="T14" fmla="*/ 6 w 1012"/>
                <a:gd name="T15" fmla="*/ 91 h 111"/>
                <a:gd name="T16" fmla="*/ 15 w 1012"/>
                <a:gd name="T17" fmla="*/ 111 h 111"/>
                <a:gd name="T18" fmla="*/ 199 w 1012"/>
                <a:gd name="T19" fmla="*/ 111 h 111"/>
                <a:gd name="T20" fmla="*/ 296 w 1012"/>
                <a:gd name="T21" fmla="*/ 111 h 111"/>
                <a:gd name="T22" fmla="*/ 1005 w 1012"/>
                <a:gd name="T23" fmla="*/ 111 h 111"/>
                <a:gd name="T24" fmla="*/ 1012 w 1012"/>
                <a:gd name="T25" fmla="*/ 102 h 111"/>
                <a:gd name="T26" fmla="*/ 1012 w 1012"/>
                <a:gd name="T27" fmla="*/ 80 h 111"/>
                <a:gd name="T28" fmla="*/ 1005 w 1012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12" h="111">
                  <a:moveTo>
                    <a:pt x="1005" y="72"/>
                  </a:moveTo>
                  <a:cubicBezTo>
                    <a:pt x="1005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1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005" y="111"/>
                    <a:pt x="1005" y="111"/>
                    <a:pt x="1005" y="111"/>
                  </a:cubicBezTo>
                  <a:cubicBezTo>
                    <a:pt x="1009" y="111"/>
                    <a:pt x="1012" y="107"/>
                    <a:pt x="1012" y="102"/>
                  </a:cubicBezTo>
                  <a:cubicBezTo>
                    <a:pt x="1012" y="80"/>
                    <a:pt x="1012" y="80"/>
                    <a:pt x="1012" y="80"/>
                  </a:cubicBezTo>
                  <a:cubicBezTo>
                    <a:pt x="1012" y="76"/>
                    <a:pt x="1009" y="72"/>
                    <a:pt x="1005" y="72"/>
                  </a:cubicBezTo>
                  <a:close/>
                </a:path>
              </a:pathLst>
            </a:custGeom>
            <a:solidFill>
              <a:srgbClr val="FCD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66"/>
            <p:cNvSpPr>
              <a:spLocks noChangeArrowheads="1"/>
            </p:cNvSpPr>
            <p:nvPr/>
          </p:nvSpPr>
          <p:spPr bwMode="auto">
            <a:xfrm>
              <a:off x="5497513" y="10044113"/>
              <a:ext cx="179387" cy="179388"/>
            </a:xfrm>
            <a:prstGeom prst="ellipse">
              <a:avLst/>
            </a:pr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7"/>
            <p:cNvSpPr>
              <a:spLocks/>
            </p:cNvSpPr>
            <p:nvPr/>
          </p:nvSpPr>
          <p:spPr bwMode="auto">
            <a:xfrm>
              <a:off x="5475288" y="9361488"/>
              <a:ext cx="220662" cy="649288"/>
            </a:xfrm>
            <a:custGeom>
              <a:avLst/>
              <a:gdLst>
                <a:gd name="T0" fmla="*/ 49 w 59"/>
                <a:gd name="T1" fmla="*/ 156 h 173"/>
                <a:gd name="T2" fmla="*/ 33 w 59"/>
                <a:gd name="T3" fmla="*/ 173 h 173"/>
                <a:gd name="T4" fmla="*/ 29 w 59"/>
                <a:gd name="T5" fmla="*/ 173 h 173"/>
                <a:gd name="T6" fmla="*/ 13 w 59"/>
                <a:gd name="T7" fmla="*/ 156 h 173"/>
                <a:gd name="T8" fmla="*/ 0 w 59"/>
                <a:gd name="T9" fmla="*/ 30 h 173"/>
                <a:gd name="T10" fmla="*/ 29 w 59"/>
                <a:gd name="T11" fmla="*/ 0 h 173"/>
                <a:gd name="T12" fmla="*/ 59 w 59"/>
                <a:gd name="T13" fmla="*/ 30 h 173"/>
                <a:gd name="T14" fmla="*/ 49 w 59"/>
                <a:gd name="T15" fmla="*/ 156 h 173"/>
                <a:gd name="T16" fmla="*/ 49 w 59"/>
                <a:gd name="T17" fmla="*/ 15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73">
                  <a:moveTo>
                    <a:pt x="49" y="156"/>
                  </a:moveTo>
                  <a:cubicBezTo>
                    <a:pt x="49" y="165"/>
                    <a:pt x="42" y="173"/>
                    <a:pt x="33" y="173"/>
                  </a:cubicBezTo>
                  <a:cubicBezTo>
                    <a:pt x="29" y="173"/>
                    <a:pt x="29" y="173"/>
                    <a:pt x="29" y="173"/>
                  </a:cubicBezTo>
                  <a:cubicBezTo>
                    <a:pt x="20" y="173"/>
                    <a:pt x="13" y="165"/>
                    <a:pt x="13" y="15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1"/>
                    <a:pt x="8" y="0"/>
                    <a:pt x="29" y="0"/>
                  </a:cubicBezTo>
                  <a:cubicBezTo>
                    <a:pt x="51" y="0"/>
                    <a:pt x="59" y="21"/>
                    <a:pt x="59" y="30"/>
                  </a:cubicBezTo>
                  <a:cubicBezTo>
                    <a:pt x="49" y="156"/>
                    <a:pt x="49" y="156"/>
                    <a:pt x="49" y="156"/>
                  </a:cubicBezTo>
                  <a:cubicBezTo>
                    <a:pt x="49" y="156"/>
                    <a:pt x="49" y="156"/>
                    <a:pt x="49" y="156"/>
                  </a:cubicBezTo>
                  <a:close/>
                </a:path>
              </a:pathLst>
            </a:custGeom>
            <a:solidFill>
              <a:srgbClr val="E46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-204330" y="694625"/>
            <a:ext cx="1180946" cy="402337"/>
            <a:chOff x="-288924" y="1905000"/>
            <a:chExt cx="2362200" cy="804672"/>
          </a:xfrm>
        </p:grpSpPr>
        <p:sp>
          <p:nvSpPr>
            <p:cNvPr id="58" name="Rounded Rectangle 57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082675" y="1913523"/>
              <a:ext cx="593829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1099461" y="721070"/>
            <a:ext cx="598914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3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1446935" y="2952486"/>
            <a:ext cx="8991600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85035" y="4190052"/>
            <a:ext cx="8873332" cy="1754326"/>
            <a:chOff x="1485035" y="4190052"/>
            <a:chExt cx="8873332" cy="1754326"/>
          </a:xfrm>
        </p:grpSpPr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1485035" y="4190052"/>
              <a:ext cx="8873332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</a:t>
              </a:r>
              <a:r>
                <a:rPr lang="vi-VN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nêu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SGK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10.</a:t>
              </a:r>
              <a:endPara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Object 62"/>
                <p:cNvSpPr txBox="1"/>
                <p:nvPr/>
              </p:nvSpPr>
              <p:spPr>
                <a:xfrm>
                  <a:off x="2879557" y="4301405"/>
                  <a:ext cx="2551407" cy="926066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US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vi-V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63" name="Object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9557" y="4301405"/>
                  <a:ext cx="2551407" cy="92606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108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227776" y="647733"/>
            <a:ext cx="1180946" cy="465927"/>
            <a:chOff x="-288924" y="1905000"/>
            <a:chExt cx="2362200" cy="93185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4"/>
              <a:ext cx="667579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2221" y="1147400"/>
            <a:ext cx="5126163" cy="476191"/>
            <a:chOff x="644526" y="2766774"/>
            <a:chExt cx="10253661" cy="952382"/>
          </a:xfrm>
        </p:grpSpPr>
        <p:sp>
          <p:nvSpPr>
            <p:cNvPr id="7" name="TextBox 6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HỆ QUẢ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83777" y="2795826"/>
              <a:ext cx="760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1076015" y="674178"/>
            <a:ext cx="6232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822063" y="1576198"/>
            <a:ext cx="10972984" cy="5290557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ject 3"/>
              <p:cNvSpPr txBox="1"/>
              <p:nvPr/>
            </p:nvSpPr>
            <p:spPr bwMode="auto">
              <a:xfrm>
                <a:off x="2057400" y="2157487"/>
                <a:ext cx="4724400" cy="90368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eqArr>
                            <m:eqArrPr>
                              <m:ctrlP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unc>
                                <m:funcPr>
                                  <m:ctrlPr>
                                    <a:rPr lang="en-US" sz="3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6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3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</m:e>
                              </m:func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func>
                                <m:funcPr>
                                  <m:ctrlPr>
                                    <a:rPr lang="en-US" sz="3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6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3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,∀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e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36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36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,∀∈</m:t>
                              </m:r>
                              <m:r>
                                <a:rPr lang="en-US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eqArr>
                        </m:e>
                      </m:borderBox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7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2157487"/>
                <a:ext cx="4724400" cy="903681"/>
              </a:xfrm>
              <a:prstGeom prst="rect">
                <a:avLst/>
              </a:prstGeom>
              <a:blipFill rotWithShape="0">
                <a:blip r:embed="rId3"/>
                <a:stretch>
                  <a:fillRect r="-29548" b="-4662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8"/>
          <p:cNvGrpSpPr/>
          <p:nvPr/>
        </p:nvGrpSpPr>
        <p:grpSpPr bwMode="auto">
          <a:xfrm>
            <a:off x="1174552" y="3565762"/>
            <a:ext cx="9634914" cy="593726"/>
            <a:chOff x="384" y="2058"/>
            <a:chExt cx="3600" cy="374"/>
          </a:xfrm>
        </p:grpSpPr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384" y="2064"/>
              <a:ext cx="36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endParaRPr lang="el-GR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Object 10"/>
                <p:cNvSpPr txBox="1"/>
                <p:nvPr/>
              </p:nvSpPr>
              <p:spPr bwMode="auto">
                <a:xfrm>
                  <a:off x="786" y="2058"/>
                  <a:ext cx="1955" cy="3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−1≤</m:t>
                        </m:r>
                        <m:bar>
                          <m:barPr>
                            <m:pos m:val="top"/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𝑂𝐾</m:t>
                            </m:r>
                          </m:e>
                        </m:bar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≤1;−1≤</m:t>
                        </m:r>
                        <m:bar>
                          <m:barPr>
                            <m:pos m:val="top"/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𝑂𝐻</m:t>
                            </m:r>
                          </m:e>
                        </m:bar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0" name="Object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86" y="2058"/>
                  <a:ext cx="1955" cy="34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ject 11"/>
              <p:cNvSpPr txBox="1"/>
              <p:nvPr/>
            </p:nvSpPr>
            <p:spPr bwMode="auto">
              <a:xfrm>
                <a:off x="2057400" y="4081414"/>
                <a:ext cx="2689225" cy="80069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eqArr>
                            <m:eqArr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&amp;−1≤</m:t>
                              </m:r>
                              <m:func>
                                <m:funcPr>
                                  <m:ctrlPr>
                                    <a:rPr lang="en-US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2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≤1</m:t>
                              </m:r>
                            </m:e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&amp;−1≤</m:t>
                              </m:r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32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≤1</m:t>
                              </m:r>
                            </m:e>
                          </m:eqArr>
                        </m:e>
                      </m:borderBox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1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4081414"/>
                <a:ext cx="2689225" cy="800696"/>
              </a:xfrm>
              <a:prstGeom prst="rect">
                <a:avLst/>
              </a:prstGeom>
              <a:blipFill rotWithShape="0">
                <a:blip r:embed="rId5"/>
                <a:stretch>
                  <a:fillRect r="-9297" b="-3435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12"/>
          <p:cNvGrpSpPr/>
          <p:nvPr/>
        </p:nvGrpSpPr>
        <p:grpSpPr bwMode="auto">
          <a:xfrm>
            <a:off x="1174552" y="5205798"/>
            <a:ext cx="10195385" cy="1354287"/>
            <a:chOff x="-49" y="2632"/>
            <a:chExt cx="5297" cy="1204"/>
          </a:xfrm>
        </p:grpSpPr>
        <p:sp>
          <p:nvSpPr>
            <p:cNvPr id="53" name="Text Box 13"/>
            <p:cNvSpPr txBox="1">
              <a:spLocks noChangeArrowheads="1"/>
            </p:cNvSpPr>
            <p:nvPr/>
          </p:nvSpPr>
          <p:spPr bwMode="auto">
            <a:xfrm>
              <a:off x="-49" y="2659"/>
              <a:ext cx="5297" cy="1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c) Với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mọi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đều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tồn tại </a:t>
              </a:r>
              <a:r>
                <a:rPr lang="el-GR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sao cho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</a:t>
              </a:r>
              <a:r>
                <a:rPr lang="el-GR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m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cos</a:t>
              </a:r>
              <a:r>
                <a:rPr lang="el-GR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m.</a:t>
              </a:r>
              <a:endParaRPr lang="el-GR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Object 14"/>
                <p:cNvSpPr txBox="1"/>
                <p:nvPr/>
              </p:nvSpPr>
              <p:spPr bwMode="auto">
                <a:xfrm>
                  <a:off x="945" y="2632"/>
                  <a:ext cx="2009" cy="2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:−1≤</m:t>
                      </m:r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sz="3200" dirty="0">
                      <a:solidFill>
                        <a:srgbClr val="0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≤1</m:t>
                      </m:r>
                    </m:oMath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4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45" y="2632"/>
                  <a:ext cx="2009" cy="292"/>
                </a:xfrm>
                <a:prstGeom prst="rect">
                  <a:avLst/>
                </a:prstGeom>
                <a:blipFill>
                  <a:blip r:embed="rId6"/>
                  <a:stretch>
                    <a:fillRect b="-3962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Text Box 9">
            <a:extLst>
              <a:ext uri="{FF2B5EF4-FFF2-40B4-BE49-F238E27FC236}">
                <a16:creationId xmlns:a16="http://schemas.microsoft.com/office/drawing/2014/main" id="{15C9CBD3-8866-4CB7-B9D3-173158AF0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552" y="1563187"/>
            <a:ext cx="87549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l-GR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/>
        </p:nvGrpSpPr>
        <p:grpSpPr>
          <a:xfrm>
            <a:off x="611345" y="511572"/>
            <a:ext cx="11059774" cy="1420250"/>
            <a:chOff x="1175570" y="3165263"/>
            <a:chExt cx="22124988" cy="3471333"/>
          </a:xfrm>
        </p:grpSpPr>
        <p:sp>
          <p:nvSpPr>
            <p:cNvPr id="5" name="Rounded Rectangle 4"/>
            <p:cNvSpPr/>
            <p:nvPr/>
          </p:nvSpPr>
          <p:spPr>
            <a:xfrm>
              <a:off x="1175570" y="3533428"/>
              <a:ext cx="22124988" cy="3103168"/>
            </a:xfrm>
            <a:prstGeom prst="roundRect">
              <a:avLst>
                <a:gd name="adj" fmla="val 7013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/>
            </a:p>
          </p:txBody>
        </p:sp>
        <p:grpSp>
          <p:nvGrpSpPr>
            <p:cNvPr id="6" name="Group 2"/>
            <p:cNvGrpSpPr/>
            <p:nvPr/>
          </p:nvGrpSpPr>
          <p:grpSpPr>
            <a:xfrm>
              <a:off x="1175570" y="3165263"/>
              <a:ext cx="4230014" cy="2009810"/>
              <a:chOff x="1175570" y="1951291"/>
              <a:chExt cx="4230014" cy="2009810"/>
            </a:xfrm>
          </p:grpSpPr>
          <p:sp>
            <p:nvSpPr>
              <p:cNvPr id="7" name="Freeform 20"/>
              <p:cNvSpPr>
                <a:spLocks/>
              </p:cNvSpPr>
              <p:nvPr/>
            </p:nvSpPr>
            <p:spPr bwMode="auto">
              <a:xfrm rot="16200000" flipV="1">
                <a:off x="2939696" y="1522248"/>
                <a:ext cx="826616" cy="3452455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 b="1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188527" y="2531811"/>
                <a:ext cx="3217057" cy="1429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 dụ 1</a:t>
                </a:r>
                <a:endParaRPr lang="en-US" sz="3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" name="Round Diagonal Corner Rectangle 8"/>
              <p:cNvSpPr/>
              <p:nvPr/>
            </p:nvSpPr>
            <p:spPr>
              <a:xfrm flipV="1">
                <a:off x="1175570" y="2636988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/>
              </a:p>
            </p:txBody>
          </p:sp>
          <p:grpSp>
            <p:nvGrpSpPr>
              <p:cNvPr id="10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1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  <p:sp>
              <p:nvSpPr>
                <p:cNvPr id="12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  <p:sp>
              <p:nvSpPr>
                <p:cNvPr id="13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  <p:sp>
              <p:nvSpPr>
                <p:cNvPr id="14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  <p:sp>
              <p:nvSpPr>
                <p:cNvPr id="15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  <p:sp>
              <p:nvSpPr>
                <p:cNvPr id="16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  <p:sp>
              <p:nvSpPr>
                <p:cNvPr id="17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b="1"/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581849" y="2008024"/>
            <a:ext cx="11028302" cy="4849976"/>
            <a:chOff x="1270511" y="5867400"/>
            <a:chExt cx="22062025" cy="7422948"/>
          </a:xfrm>
        </p:grpSpPr>
        <p:sp>
          <p:nvSpPr>
            <p:cNvPr id="19" name="Rounded Rectangle 18"/>
            <p:cNvSpPr/>
            <p:nvPr/>
          </p:nvSpPr>
          <p:spPr>
            <a:xfrm>
              <a:off x="1272210" y="6139011"/>
              <a:ext cx="22060326" cy="7151337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grpSp>
          <p:nvGrpSpPr>
            <p:cNvPr id="20" name="Group 60"/>
            <p:cNvGrpSpPr/>
            <p:nvPr/>
          </p:nvGrpSpPr>
          <p:grpSpPr>
            <a:xfrm>
              <a:off x="1270511" y="5867400"/>
              <a:ext cx="3634659" cy="948013"/>
              <a:chOff x="1224541" y="6305967"/>
              <a:chExt cx="3634659" cy="948013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296330" y="6305967"/>
                <a:ext cx="2562870" cy="948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3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23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" name="Round Diagonal Corner Rectangle 22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4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/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2394965" y="981638"/>
            <a:ext cx="8897089" cy="930275"/>
            <a:chOff x="2394966" y="981638"/>
            <a:chExt cx="7599141" cy="930275"/>
          </a:xfrm>
        </p:grpSpPr>
        <p:sp>
          <p:nvSpPr>
            <p:cNvPr id="89" name="TextBox 4"/>
            <p:cNvSpPr txBox="1">
              <a:spLocks noChangeArrowheads="1"/>
            </p:cNvSpPr>
            <p:nvPr/>
          </p:nvSpPr>
          <p:spPr bwMode="auto">
            <a:xfrm>
              <a:off x="2394966" y="1163627"/>
              <a:ext cx="1416071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endParaRPr lang="el-G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Object 89"/>
                <p:cNvSpPr txBox="1"/>
                <p:nvPr/>
              </p:nvSpPr>
              <p:spPr bwMode="auto">
                <a:xfrm>
                  <a:off x="3580607" y="981638"/>
                  <a:ext cx="6413500" cy="9302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unc>
                          <m:func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𝟐𝟓</m:t>
                                </m:r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den>
                            </m:f>
                            <m:r>
                              <a:rPr lang="en-US" sz="32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func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unc>
                          <m:func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unc>
                          <m:func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𝐭𝐚𝐧</m:t>
                            </m:r>
                          </m:fName>
                          <m:e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90" name="Object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80607" y="981638"/>
                  <a:ext cx="6413500" cy="93027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Object 90"/>
              <p:cNvSpPr txBox="1"/>
              <p:nvPr/>
            </p:nvSpPr>
            <p:spPr bwMode="auto">
              <a:xfrm>
                <a:off x="647421" y="4752913"/>
                <a:ext cx="8440371" cy="20589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sSup>
                        <m:sSup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3200" b="1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  <m:sSup>
                            <m:sSup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p>
                          </m:sSup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m:rPr>
                              <m:nor/>
                            </m:rPr>
                            <a:rPr lang="en-US" sz="32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  <m:sSup>
                            <m:sSup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p>
                          </m:sSup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den>
                      </m:f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91" name="Object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21" y="4752913"/>
                <a:ext cx="8440371" cy="20589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Object 91"/>
              <p:cNvSpPr txBox="1"/>
              <p:nvPr/>
            </p:nvSpPr>
            <p:spPr bwMode="auto">
              <a:xfrm>
                <a:off x="766816" y="3595602"/>
                <a:ext cx="4495978" cy="96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m:rPr>
                          <m:nor/>
                        </m:rPr>
                        <a:rPr lang="en-US" sz="3200" b="1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os</m:t>
                      </m:r>
                      <m:d>
                        <m:d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  <m:sSup>
                            <m:sSup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p>
                          </m:sSup>
                        </m:e>
                      </m:d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92" name="Object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6816" y="3595602"/>
                <a:ext cx="4495978" cy="965200"/>
              </a:xfrm>
              <a:prstGeom prst="rect">
                <a:avLst/>
              </a:prstGeom>
              <a:blipFill rotWithShape="0">
                <a:blip r:embed="rId4"/>
                <a:stretch>
                  <a:fillRect b="-113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787502" y="2512772"/>
            <a:ext cx="5096521" cy="1297169"/>
            <a:chOff x="1981201" y="2435558"/>
            <a:chExt cx="3638078" cy="12971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Object 93"/>
                <p:cNvSpPr txBox="1"/>
                <p:nvPr/>
              </p:nvSpPr>
              <p:spPr bwMode="auto">
                <a:xfrm>
                  <a:off x="4329236" y="2880215"/>
                  <a:ext cx="709612" cy="584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𝟔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)=</m:t>
                        </m:r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94" name="Object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9236" y="2880215"/>
                  <a:ext cx="709612" cy="584200"/>
                </a:xfrm>
                <a:prstGeom prst="rect">
                  <a:avLst/>
                </a:prstGeom>
                <a:blipFill>
                  <a:blip r:embed="rId5"/>
                  <a:stretch>
                    <a:fillRect l="-61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" name="Group 3"/>
            <p:cNvGrpSpPr/>
            <p:nvPr/>
          </p:nvGrpSpPr>
          <p:grpSpPr>
            <a:xfrm>
              <a:off x="1981201" y="2435558"/>
              <a:ext cx="3638078" cy="1297169"/>
              <a:chOff x="1981201" y="2435558"/>
              <a:chExt cx="3638078" cy="12971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Object 92"/>
                  <p:cNvSpPr txBox="1"/>
                  <p:nvPr/>
                </p:nvSpPr>
                <p:spPr bwMode="auto">
                  <a:xfrm>
                    <a:off x="1981201" y="2821502"/>
                    <a:ext cx="2600170" cy="9112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 fontScale="85000" lnSpcReduction="10000"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unc>
                          <m:func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𝟐𝟓</m:t>
                                </m:r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func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f>
                          <m:f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r>
                              <a:rPr lang="en-US" sz="3200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   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a14:m>
                    <a:r>
                      <a:rPr lang="en-US" sz="3200" b="1" dirty="0"/>
                      <a:t> +</a:t>
                    </a:r>
                  </a:p>
                </p:txBody>
              </p:sp>
            </mc:Choice>
            <mc:Fallback xmlns="">
              <p:sp>
                <p:nvSpPr>
                  <p:cNvPr id="93" name="Object 9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981201" y="2821502"/>
                    <a:ext cx="2600170" cy="91122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Object 94"/>
                  <p:cNvSpPr txBox="1"/>
                  <p:nvPr/>
                </p:nvSpPr>
                <p:spPr bwMode="auto">
                  <a:xfrm>
                    <a:off x="5020792" y="2435558"/>
                    <a:ext cx="598487" cy="96996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oMath>
                      </m:oMathPara>
                    </a14:m>
                    <a:endParaRPr lang="en-US" sz="3200" b="1" dirty="0"/>
                  </a:p>
                </p:txBody>
              </p:sp>
            </mc:Choice>
            <mc:Fallback xmlns="">
              <p:sp>
                <p:nvSpPr>
                  <p:cNvPr id="95" name="Object 9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020792" y="2435558"/>
                    <a:ext cx="598487" cy="96996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b="-10692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99" name="4-Point Star 98">
            <a:hlinkClick r:id="" action="ppaction://noaction"/>
          </p:cNvPr>
          <p:cNvSpPr/>
          <p:nvPr/>
        </p:nvSpPr>
        <p:spPr>
          <a:xfrm>
            <a:off x="10210800" y="6748533"/>
            <a:ext cx="381000" cy="3810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FFFFFF"/>
              </a:solidFill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Object 99"/>
              <p:cNvSpPr txBox="1"/>
              <p:nvPr/>
            </p:nvSpPr>
            <p:spPr bwMode="auto">
              <a:xfrm>
                <a:off x="9071022" y="3401335"/>
                <a:ext cx="190500" cy="4476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0" name="Object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71022" y="3401335"/>
                <a:ext cx="190500" cy="447675"/>
              </a:xfrm>
              <a:prstGeom prst="rect">
                <a:avLst/>
              </a:prstGeom>
              <a:blipFill rotWithShape="1">
                <a:blip r:embed="rId8"/>
                <a:stretch>
                  <a:fillRect r="-3548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Object 100"/>
              <p:cNvSpPr txBox="1"/>
              <p:nvPr/>
            </p:nvSpPr>
            <p:spPr bwMode="auto">
              <a:xfrm>
                <a:off x="9407572" y="2974297"/>
                <a:ext cx="1498600" cy="49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𝒔𝒅</m:t>
                      </m:r>
                      <m:limUpp>
                        <m:limUpp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𝑨𝑴</m:t>
                          </m:r>
                        </m:e>
                        <m:lim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↷</m:t>
                          </m:r>
                        </m:lim>
                      </m:limUpp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1" name="Object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07572" y="2974297"/>
                <a:ext cx="1498600" cy="4953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Oval 101"/>
          <p:cNvSpPr>
            <a:spLocks noChangeArrowheads="1"/>
          </p:cNvSpPr>
          <p:nvPr/>
        </p:nvSpPr>
        <p:spPr bwMode="auto">
          <a:xfrm>
            <a:off x="7242222" y="2501222"/>
            <a:ext cx="2667000" cy="2667000"/>
          </a:xfrm>
          <a:prstGeom prst="ellipse">
            <a:avLst/>
          </a:prstGeom>
          <a:noFill/>
          <a:ln w="9525">
            <a:solidFill>
              <a:srgbClr val="0070C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cxnSp>
        <p:nvCxnSpPr>
          <p:cNvPr id="103" name="Line 5"/>
          <p:cNvCxnSpPr>
            <a:cxnSpLocks noChangeShapeType="1"/>
          </p:cNvCxnSpPr>
          <p:nvPr/>
        </p:nvCxnSpPr>
        <p:spPr bwMode="auto">
          <a:xfrm flipV="1">
            <a:off x="8593185" y="1931823"/>
            <a:ext cx="1587" cy="3734874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Line 6"/>
          <p:cNvCxnSpPr>
            <a:cxnSpLocks noChangeShapeType="1"/>
          </p:cNvCxnSpPr>
          <p:nvPr/>
        </p:nvCxnSpPr>
        <p:spPr bwMode="auto">
          <a:xfrm>
            <a:off x="6099222" y="3837897"/>
            <a:ext cx="4800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 Box 11"/>
          <p:cNvSpPr txBox="1">
            <a:spLocks noChangeArrowheads="1"/>
          </p:cNvSpPr>
          <p:nvPr/>
        </p:nvSpPr>
        <p:spPr bwMode="auto">
          <a:xfrm>
            <a:off x="10595022" y="379662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ts val="144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1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 Box 12"/>
          <p:cNvSpPr txBox="1">
            <a:spLocks noChangeArrowheads="1"/>
          </p:cNvSpPr>
          <p:nvPr/>
        </p:nvSpPr>
        <p:spPr bwMode="auto">
          <a:xfrm>
            <a:off x="8232822" y="379662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ts val="144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1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 Box 13"/>
          <p:cNvSpPr txBox="1">
            <a:spLocks noChangeArrowheads="1"/>
          </p:cNvSpPr>
          <p:nvPr/>
        </p:nvSpPr>
        <p:spPr bwMode="auto">
          <a:xfrm>
            <a:off x="8690022" y="5168223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ts val="144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B’</a:t>
            </a:r>
            <a:endParaRPr lang="en-US" sz="1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 Box 14"/>
          <p:cNvSpPr txBox="1">
            <a:spLocks noChangeArrowheads="1"/>
          </p:cNvSpPr>
          <p:nvPr/>
        </p:nvSpPr>
        <p:spPr bwMode="auto">
          <a:xfrm>
            <a:off x="9909222" y="379662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ts val="144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1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8724308" y="1996537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ts val="144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 Box 17"/>
          <p:cNvSpPr txBox="1">
            <a:spLocks noChangeArrowheads="1"/>
          </p:cNvSpPr>
          <p:nvPr/>
        </p:nvSpPr>
        <p:spPr bwMode="auto">
          <a:xfrm>
            <a:off x="6785022" y="3831695"/>
            <a:ext cx="68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ts val="144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endParaRPr lang="en-US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8594772" y="2907623"/>
            <a:ext cx="971550" cy="904875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reeform 111"/>
          <p:cNvSpPr/>
          <p:nvPr/>
        </p:nvSpPr>
        <p:spPr bwMode="auto">
          <a:xfrm>
            <a:off x="8842422" y="3618822"/>
            <a:ext cx="152400" cy="228600"/>
          </a:xfrm>
          <a:custGeom>
            <a:avLst/>
            <a:gdLst>
              <a:gd name="T0" fmla="*/ 2147483647 w 192"/>
              <a:gd name="T1" fmla="*/ 2147483647 h 144"/>
              <a:gd name="T2" fmla="*/ 2147483647 w 192"/>
              <a:gd name="T3" fmla="*/ 2147483647 h 144"/>
              <a:gd name="T4" fmla="*/ 0 w 192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144">
                <a:moveTo>
                  <a:pt x="192" y="144"/>
                </a:moveTo>
                <a:cubicBezTo>
                  <a:pt x="184" y="108"/>
                  <a:pt x="176" y="72"/>
                  <a:pt x="144" y="48"/>
                </a:cubicBezTo>
                <a:cubicBezTo>
                  <a:pt x="112" y="24"/>
                  <a:pt x="56" y="12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13" name="Oval 112"/>
          <p:cNvSpPr>
            <a:spLocks noChangeArrowheads="1"/>
          </p:cNvSpPr>
          <p:nvPr/>
        </p:nvSpPr>
        <p:spPr bwMode="auto">
          <a:xfrm>
            <a:off x="9296401" y="3979933"/>
            <a:ext cx="55563" cy="57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14" name="Text Box 3"/>
          <p:cNvSpPr txBox="1"/>
          <p:nvPr/>
        </p:nvSpPr>
        <p:spPr>
          <a:xfrm>
            <a:off x="9372600" y="3678309"/>
            <a:ext cx="476250" cy="4667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base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M</a:t>
            </a:r>
            <a:endParaRPr lang="en-US" sz="1100" b="1" dirty="0">
              <a:solidFill>
                <a:srgbClr val="000000"/>
              </a:solidFill>
              <a:latin typeface="Arial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115" name="Oval 67"/>
          <p:cNvSpPr>
            <a:spLocks noChangeArrowheads="1"/>
          </p:cNvSpPr>
          <p:nvPr/>
        </p:nvSpPr>
        <p:spPr bwMode="auto">
          <a:xfrm>
            <a:off x="9479804" y="4777322"/>
            <a:ext cx="55563" cy="58737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flipH="1" flipV="1">
            <a:off x="8575723" y="3834722"/>
            <a:ext cx="931863" cy="1016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reeform 116"/>
          <p:cNvSpPr/>
          <p:nvPr/>
        </p:nvSpPr>
        <p:spPr bwMode="auto">
          <a:xfrm flipV="1">
            <a:off x="8829722" y="3802973"/>
            <a:ext cx="241300" cy="290513"/>
          </a:xfrm>
          <a:custGeom>
            <a:avLst/>
            <a:gdLst>
              <a:gd name="T0" fmla="*/ 2147483647 w 192"/>
              <a:gd name="T1" fmla="*/ 2147483647 h 144"/>
              <a:gd name="T2" fmla="*/ 2147483647 w 192"/>
              <a:gd name="T3" fmla="*/ 2147483647 h 144"/>
              <a:gd name="T4" fmla="*/ 0 w 192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144">
                <a:moveTo>
                  <a:pt x="192" y="144"/>
                </a:moveTo>
                <a:cubicBezTo>
                  <a:pt x="184" y="108"/>
                  <a:pt x="176" y="72"/>
                  <a:pt x="144" y="48"/>
                </a:cubicBezTo>
                <a:cubicBezTo>
                  <a:pt x="112" y="24"/>
                  <a:pt x="56" y="12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Object 117"/>
              <p:cNvSpPr txBox="1"/>
              <p:nvPr/>
            </p:nvSpPr>
            <p:spPr bwMode="auto">
              <a:xfrm>
                <a:off x="8994822" y="3964897"/>
                <a:ext cx="381000" cy="22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4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18" name="Object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4822" y="3964897"/>
                <a:ext cx="381000" cy="2286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9580812" y="4662503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Object 119"/>
              <p:cNvSpPr txBox="1"/>
              <p:nvPr/>
            </p:nvSpPr>
            <p:spPr bwMode="auto">
              <a:xfrm>
                <a:off x="9339310" y="5036460"/>
                <a:ext cx="1498600" cy="30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4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𝒔𝒅</m:t>
                      </m:r>
                      <m:limUpp>
                        <m:limUpp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𝑨𝑵</m:t>
                          </m:r>
                        </m:e>
                        <m:lim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↷</m:t>
                          </m:r>
                        </m:lim>
                      </m:limUpp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20" name="Object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39310" y="5036460"/>
                <a:ext cx="1498600" cy="3048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29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100" grpId="0"/>
      <p:bldP spid="101" grpId="0"/>
      <p:bldP spid="102" grpId="0" animBg="1"/>
      <p:bldP spid="105" grpId="0"/>
      <p:bldP spid="106" grpId="0"/>
      <p:bldP spid="107" grpId="0"/>
      <p:bldP spid="108" grpId="0"/>
      <p:bldP spid="109" grpId="0"/>
      <p:bldP spid="110" grpId="0"/>
      <p:bldP spid="112" grpId="0" animBg="1"/>
      <p:bldP spid="113" grpId="0" animBg="1"/>
      <p:bldP spid="114" grpId="0"/>
      <p:bldP spid="115" grpId="0" animBg="1"/>
      <p:bldP spid="117" grpId="0" animBg="1"/>
      <p:bldP spid="118" grpId="0"/>
      <p:bldP spid="119" grpId="0"/>
      <p:bldP spid="1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227776" y="694625"/>
            <a:ext cx="1180946" cy="402337"/>
            <a:chOff x="-288924" y="1905000"/>
            <a:chExt cx="2362200" cy="80467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593829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2221" y="1217738"/>
            <a:ext cx="5126163" cy="461665"/>
            <a:chOff x="644526" y="2766774"/>
            <a:chExt cx="10253661" cy="923330"/>
          </a:xfrm>
        </p:grpSpPr>
        <p:sp>
          <p:nvSpPr>
            <p:cNvPr id="7" name="TextBox 6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HỆ QUẢ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99809" y="2795826"/>
              <a:ext cx="728499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1076015" y="721070"/>
            <a:ext cx="598914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3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54810" y="1662115"/>
            <a:ext cx="10972984" cy="5123135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1" name="Group 4"/>
          <p:cNvGrpSpPr/>
          <p:nvPr/>
        </p:nvGrpSpPr>
        <p:grpSpPr bwMode="auto">
          <a:xfrm>
            <a:off x="1835469" y="1895397"/>
            <a:ext cx="6550026" cy="900113"/>
            <a:chOff x="-123" y="2595"/>
            <a:chExt cx="4126" cy="567"/>
          </a:xfrm>
        </p:grpSpPr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-123" y="2635"/>
              <a:ext cx="326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d) tan</a:t>
              </a:r>
              <a:r>
                <a:rPr lang="el-GR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mọi</a:t>
              </a:r>
              <a:endParaRPr lang="el-GR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bject 7"/>
                <p:cNvSpPr txBox="1"/>
                <p:nvPr/>
              </p:nvSpPr>
              <p:spPr bwMode="auto">
                <a:xfrm>
                  <a:off x="2284" y="2595"/>
                  <a:ext cx="1719" cy="5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3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84" y="2595"/>
                  <a:ext cx="1719" cy="56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7"/>
          <p:cNvGrpSpPr/>
          <p:nvPr/>
        </p:nvGrpSpPr>
        <p:grpSpPr bwMode="auto">
          <a:xfrm>
            <a:off x="1835376" y="2892498"/>
            <a:ext cx="5970588" cy="527049"/>
            <a:chOff x="96" y="3129"/>
            <a:chExt cx="3761" cy="332"/>
          </a:xfrm>
        </p:grpSpPr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96" y="3129"/>
              <a:ext cx="326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anose="05040102010807070707" pitchFamily="18" charset="2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e) cot</a:t>
              </a:r>
              <a:r>
                <a:rPr lang="el-GR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mọi</a:t>
              </a:r>
              <a:endParaRPr lang="el-GR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Object 8"/>
                <p:cNvSpPr txBox="1"/>
                <p:nvPr/>
              </p:nvSpPr>
              <p:spPr bwMode="auto">
                <a:xfrm>
                  <a:off x="2504" y="3168"/>
                  <a:ext cx="1353" cy="2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6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04" y="3168"/>
                  <a:ext cx="1353" cy="29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789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855788" y="3672272"/>
            <a:ext cx="5181600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6"/>
          <p:cNvGrpSpPr>
            <a:grpSpLocks noChangeAspect="1"/>
          </p:cNvGrpSpPr>
          <p:nvPr/>
        </p:nvGrpSpPr>
        <p:grpSpPr bwMode="auto">
          <a:xfrm>
            <a:off x="6394451" y="3028589"/>
            <a:ext cx="4295775" cy="4144962"/>
            <a:chOff x="3214" y="468"/>
            <a:chExt cx="2736" cy="2640"/>
          </a:xfrm>
        </p:grpSpPr>
        <p:sp>
          <p:nvSpPr>
            <p:cNvPr id="29" name="AutoShape 5"/>
            <p:cNvSpPr>
              <a:spLocks noChangeAspect="1" noChangeArrowheads="1" noTextEdit="1"/>
            </p:cNvSpPr>
            <p:nvPr/>
          </p:nvSpPr>
          <p:spPr bwMode="auto">
            <a:xfrm>
              <a:off x="3214" y="468"/>
              <a:ext cx="2736" cy="2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Arc 7"/>
            <p:cNvSpPr/>
            <p:nvPr/>
          </p:nvSpPr>
          <p:spPr bwMode="auto">
            <a:xfrm>
              <a:off x="4457" y="1676"/>
              <a:ext cx="234" cy="163"/>
            </a:xfrm>
            <a:custGeom>
              <a:avLst/>
              <a:gdLst>
                <a:gd name="T0" fmla="*/ 0 w 31288"/>
                <a:gd name="T1" fmla="*/ 0 h 23018"/>
                <a:gd name="T2" fmla="*/ 0 w 31288"/>
                <a:gd name="T3" fmla="*/ 0 h 23018"/>
                <a:gd name="T4" fmla="*/ 0 w 31288"/>
                <a:gd name="T5" fmla="*/ 0 h 23018"/>
                <a:gd name="T6" fmla="*/ 0 60000 65536"/>
                <a:gd name="T7" fmla="*/ 0 60000 65536"/>
                <a:gd name="T8" fmla="*/ 0 60000 65536"/>
                <a:gd name="T9" fmla="*/ 0 w 31288"/>
                <a:gd name="T10" fmla="*/ 0 h 23018"/>
                <a:gd name="T11" fmla="*/ 31288 w 31288"/>
                <a:gd name="T12" fmla="*/ 23018 h 230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288" h="23018" fill="none" extrusionOk="0">
                  <a:moveTo>
                    <a:pt x="-1" y="2294"/>
                  </a:moveTo>
                  <a:cubicBezTo>
                    <a:pt x="3006" y="785"/>
                    <a:pt x="6323" y="-1"/>
                    <a:pt x="9688" y="0"/>
                  </a:cubicBezTo>
                  <a:cubicBezTo>
                    <a:pt x="21617" y="0"/>
                    <a:pt x="31288" y="9670"/>
                    <a:pt x="31288" y="21600"/>
                  </a:cubicBezTo>
                  <a:cubicBezTo>
                    <a:pt x="31288" y="22073"/>
                    <a:pt x="31272" y="22545"/>
                    <a:pt x="31241" y="23018"/>
                  </a:cubicBezTo>
                </a:path>
                <a:path w="31288" h="23018" stroke="0" extrusionOk="0">
                  <a:moveTo>
                    <a:pt x="-1" y="2294"/>
                  </a:moveTo>
                  <a:cubicBezTo>
                    <a:pt x="3006" y="785"/>
                    <a:pt x="6323" y="-1"/>
                    <a:pt x="9688" y="0"/>
                  </a:cubicBezTo>
                  <a:cubicBezTo>
                    <a:pt x="21617" y="0"/>
                    <a:pt x="31288" y="9670"/>
                    <a:pt x="31288" y="21600"/>
                  </a:cubicBezTo>
                  <a:cubicBezTo>
                    <a:pt x="31288" y="22073"/>
                    <a:pt x="31272" y="22545"/>
                    <a:pt x="31241" y="23018"/>
                  </a:cubicBezTo>
                  <a:lnTo>
                    <a:pt x="9688" y="21600"/>
                  </a:lnTo>
                  <a:lnTo>
                    <a:pt x="-1" y="2294"/>
                  </a:lnTo>
                  <a:close/>
                </a:path>
              </a:pathLst>
            </a:custGeom>
            <a:noFill/>
            <a:ln w="11">
              <a:solidFill>
                <a:srgbClr val="008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3731" y="1067"/>
              <a:ext cx="1648" cy="1554"/>
            </a:xfrm>
            <a:prstGeom prst="ellipse">
              <a:avLst/>
            </a:prstGeom>
            <a:noFill/>
            <a:ln w="11">
              <a:solidFill>
                <a:srgbClr val="008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Line 9"/>
            <p:cNvSpPr>
              <a:spLocks noChangeShapeType="1"/>
            </p:cNvSpPr>
            <p:nvPr/>
          </p:nvSpPr>
          <p:spPr bwMode="auto">
            <a:xfrm>
              <a:off x="4550" y="620"/>
              <a:ext cx="1" cy="2366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4550" y="620"/>
              <a:ext cx="32" cy="71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Line 11"/>
            <p:cNvSpPr>
              <a:spLocks noChangeShapeType="1"/>
            </p:cNvSpPr>
            <p:nvPr/>
          </p:nvSpPr>
          <p:spPr bwMode="auto">
            <a:xfrm flipH="1">
              <a:off x="4517" y="620"/>
              <a:ext cx="33" cy="71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>
              <a:off x="3343" y="1839"/>
              <a:ext cx="2478" cy="1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H="1">
              <a:off x="5745" y="1839"/>
              <a:ext cx="76" cy="30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>
              <a:off x="5745" y="1808"/>
              <a:ext cx="76" cy="31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4140" y="1169"/>
              <a:ext cx="1" cy="670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>
              <a:off x="4140" y="1169"/>
              <a:ext cx="410" cy="10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4140" y="1169"/>
              <a:ext cx="410" cy="670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 flipH="1">
              <a:off x="4464" y="1636"/>
              <a:ext cx="32" cy="71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4464" y="1707"/>
              <a:ext cx="86" cy="30"/>
            </a:xfrm>
            <a:prstGeom prst="line">
              <a:avLst/>
            </a:prstGeom>
            <a:noFill/>
            <a:ln w="11">
              <a:solidFill>
                <a:srgbClr val="00008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Rectangle 20"/>
            <p:cNvSpPr>
              <a:spLocks noChangeArrowheads="1"/>
            </p:cNvSpPr>
            <p:nvPr/>
          </p:nvSpPr>
          <p:spPr bwMode="auto">
            <a:xfrm>
              <a:off x="4442" y="1859"/>
              <a:ext cx="8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0</a:t>
              </a:r>
              <a:endParaRPr lang="en-US" altLang="en-US" b="1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5" name="Rectangle 21"/>
            <p:cNvSpPr>
              <a:spLocks noChangeArrowheads="1"/>
            </p:cNvSpPr>
            <p:nvPr/>
          </p:nvSpPr>
          <p:spPr bwMode="auto">
            <a:xfrm>
              <a:off x="4097" y="1859"/>
              <a:ext cx="10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H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4593" y="1118"/>
              <a:ext cx="10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K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" name="Rectangle 23"/>
            <p:cNvSpPr>
              <a:spLocks noChangeArrowheads="1"/>
            </p:cNvSpPr>
            <p:nvPr/>
          </p:nvSpPr>
          <p:spPr bwMode="auto">
            <a:xfrm>
              <a:off x="4657" y="1554"/>
              <a:ext cx="93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Symbol" panose="05050102010706020507" pitchFamily="18" charset="2"/>
                </a:rPr>
                <a:t>a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6" name="Rectangle 24"/>
            <p:cNvSpPr>
              <a:spLocks noChangeArrowheads="1"/>
            </p:cNvSpPr>
            <p:nvPr/>
          </p:nvSpPr>
          <p:spPr bwMode="auto">
            <a:xfrm>
              <a:off x="5411" y="1879"/>
              <a:ext cx="10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7" name="Rectangle 25"/>
            <p:cNvSpPr>
              <a:spLocks noChangeArrowheads="1"/>
            </p:cNvSpPr>
            <p:nvPr/>
          </p:nvSpPr>
          <p:spPr bwMode="auto">
            <a:xfrm>
              <a:off x="3569" y="1859"/>
              <a:ext cx="141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A'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8" name="Rectangle 26"/>
            <p:cNvSpPr>
              <a:spLocks noChangeArrowheads="1"/>
            </p:cNvSpPr>
            <p:nvPr/>
          </p:nvSpPr>
          <p:spPr bwMode="auto">
            <a:xfrm>
              <a:off x="4593" y="915"/>
              <a:ext cx="10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B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9" name="Rectangle 27"/>
            <p:cNvSpPr>
              <a:spLocks noChangeArrowheads="1"/>
            </p:cNvSpPr>
            <p:nvPr/>
          </p:nvSpPr>
          <p:spPr bwMode="auto">
            <a:xfrm>
              <a:off x="4593" y="2651"/>
              <a:ext cx="141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B'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3990" y="1026"/>
              <a:ext cx="123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M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" name="Rectangle 29"/>
            <p:cNvSpPr>
              <a:spLocks noChangeArrowheads="1"/>
            </p:cNvSpPr>
            <p:nvPr/>
          </p:nvSpPr>
          <p:spPr bwMode="auto">
            <a:xfrm>
              <a:off x="5724" y="1879"/>
              <a:ext cx="68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>
                  <a:solidFill>
                    <a:srgbClr val="0000FF"/>
                  </a:solidFill>
                  <a:latin typeface="Arial" panose="020B0604020202020204" pitchFamily="34" charset="0"/>
                </a:rPr>
                <a:t>x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2" name="Rectangle 30"/>
            <p:cNvSpPr>
              <a:spLocks noChangeArrowheads="1"/>
            </p:cNvSpPr>
            <p:nvPr/>
          </p:nvSpPr>
          <p:spPr bwMode="auto">
            <a:xfrm>
              <a:off x="4410" y="590"/>
              <a:ext cx="68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>
                  <a:solidFill>
                    <a:srgbClr val="0000FF"/>
                  </a:solidFill>
                  <a:latin typeface="Arial" panose="020B0604020202020204" pitchFamily="34" charset="0"/>
                </a:rPr>
                <a:t>y</a:t>
              </a: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3" name="Oval 31"/>
            <p:cNvSpPr>
              <a:spLocks noChangeArrowheads="1"/>
            </p:cNvSpPr>
            <p:nvPr/>
          </p:nvSpPr>
          <p:spPr bwMode="auto">
            <a:xfrm>
              <a:off x="3709" y="1818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" name="Oval 32"/>
            <p:cNvSpPr>
              <a:spLocks noChangeArrowheads="1"/>
            </p:cNvSpPr>
            <p:nvPr/>
          </p:nvSpPr>
          <p:spPr bwMode="auto">
            <a:xfrm>
              <a:off x="5347" y="1818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5" name="Oval 33"/>
            <p:cNvSpPr>
              <a:spLocks noChangeArrowheads="1"/>
            </p:cNvSpPr>
            <p:nvPr/>
          </p:nvSpPr>
          <p:spPr bwMode="auto">
            <a:xfrm>
              <a:off x="4528" y="1047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" name="Oval 34"/>
            <p:cNvSpPr>
              <a:spLocks noChangeArrowheads="1"/>
            </p:cNvSpPr>
            <p:nvPr/>
          </p:nvSpPr>
          <p:spPr bwMode="auto">
            <a:xfrm>
              <a:off x="4528" y="2590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7" name="Oval 35"/>
            <p:cNvSpPr>
              <a:spLocks noChangeArrowheads="1"/>
            </p:cNvSpPr>
            <p:nvPr/>
          </p:nvSpPr>
          <p:spPr bwMode="auto">
            <a:xfrm>
              <a:off x="4119" y="1148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8" name="Oval 36"/>
            <p:cNvSpPr>
              <a:spLocks noChangeArrowheads="1"/>
            </p:cNvSpPr>
            <p:nvPr/>
          </p:nvSpPr>
          <p:spPr bwMode="auto">
            <a:xfrm>
              <a:off x="4119" y="1818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9" name="Oval 37"/>
            <p:cNvSpPr>
              <a:spLocks noChangeArrowheads="1"/>
            </p:cNvSpPr>
            <p:nvPr/>
          </p:nvSpPr>
          <p:spPr bwMode="auto">
            <a:xfrm>
              <a:off x="4528" y="1158"/>
              <a:ext cx="54" cy="5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0" name="TextBox 3"/>
          <p:cNvSpPr txBox="1">
            <a:spLocks noChangeArrowheads="1"/>
          </p:cNvSpPr>
          <p:nvPr/>
        </p:nvSpPr>
        <p:spPr bwMode="auto">
          <a:xfrm>
            <a:off x="8213725" y="3690856"/>
            <a:ext cx="3873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1" name="TextBox 44"/>
          <p:cNvSpPr txBox="1">
            <a:spLocks noChangeArrowheads="1"/>
          </p:cNvSpPr>
          <p:nvPr/>
        </p:nvSpPr>
        <p:spPr bwMode="auto">
          <a:xfrm>
            <a:off x="9742489" y="4870367"/>
            <a:ext cx="3889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2" name="TextBox 45"/>
          <p:cNvSpPr txBox="1">
            <a:spLocks noChangeArrowheads="1"/>
          </p:cNvSpPr>
          <p:nvPr/>
        </p:nvSpPr>
        <p:spPr bwMode="auto">
          <a:xfrm>
            <a:off x="8169742" y="6389049"/>
            <a:ext cx="3873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73" name="TextBox 46"/>
          <p:cNvSpPr txBox="1">
            <a:spLocks noChangeArrowheads="1"/>
          </p:cNvSpPr>
          <p:nvPr/>
        </p:nvSpPr>
        <p:spPr bwMode="auto">
          <a:xfrm>
            <a:off x="6843713" y="4870367"/>
            <a:ext cx="387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anose="05040102010807070707" pitchFamily="18" charset="2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prstClr val="black"/>
                </a:solidFill>
                <a:latin typeface="Arial" panose="020B0604020202020204" pitchFamily="34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45990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/>
        </p:nvGrpSpPr>
        <p:grpSpPr>
          <a:xfrm>
            <a:off x="611345" y="1417765"/>
            <a:ext cx="11059774" cy="1167593"/>
            <a:chOff x="1175570" y="2853481"/>
            <a:chExt cx="22124988" cy="3783115"/>
          </a:xfrm>
        </p:grpSpPr>
        <p:sp>
          <p:nvSpPr>
            <p:cNvPr id="5" name="Rounded Rectangle 4"/>
            <p:cNvSpPr/>
            <p:nvPr/>
          </p:nvSpPr>
          <p:spPr>
            <a:xfrm>
              <a:off x="1175570" y="3533428"/>
              <a:ext cx="22124988" cy="3103168"/>
            </a:xfrm>
            <a:prstGeom prst="roundRect">
              <a:avLst>
                <a:gd name="adj" fmla="val 7013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2"/>
            <p:cNvGrpSpPr/>
            <p:nvPr/>
          </p:nvGrpSpPr>
          <p:grpSpPr>
            <a:xfrm>
              <a:off x="1175570" y="2853481"/>
              <a:ext cx="3903660" cy="1373253"/>
              <a:chOff x="1175570" y="1639509"/>
              <a:chExt cx="3903660" cy="1373253"/>
            </a:xfrm>
          </p:grpSpPr>
          <p:sp>
            <p:nvSpPr>
              <p:cNvPr id="7" name="Freeform 20"/>
              <p:cNvSpPr>
                <a:spLocks/>
              </p:cNvSpPr>
              <p:nvPr/>
            </p:nvSpPr>
            <p:spPr bwMode="auto">
              <a:xfrm rot="16200000" flipV="1">
                <a:off x="2834410" y="767941"/>
                <a:ext cx="1037186" cy="3452455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089477" y="1639509"/>
                <a:ext cx="2418565" cy="1090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3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 dụ 2</a:t>
                </a:r>
                <a:endParaRPr lang="en-US" sz="23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" name="Round Diagonal Corner Rectangle 8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1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611345" y="2680217"/>
            <a:ext cx="11028302" cy="3494344"/>
            <a:chOff x="1270511" y="5867400"/>
            <a:chExt cx="22062025" cy="7422948"/>
          </a:xfrm>
        </p:grpSpPr>
        <p:sp>
          <p:nvSpPr>
            <p:cNvPr id="19" name="Rounded Rectangle 18"/>
            <p:cNvSpPr/>
            <p:nvPr/>
          </p:nvSpPr>
          <p:spPr>
            <a:xfrm>
              <a:off x="1272210" y="6139011"/>
              <a:ext cx="22060326" cy="7151337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60"/>
            <p:cNvGrpSpPr/>
            <p:nvPr/>
          </p:nvGrpSpPr>
          <p:grpSpPr>
            <a:xfrm>
              <a:off x="1270511" y="5867400"/>
              <a:ext cx="3634659" cy="948013"/>
              <a:chOff x="1224541" y="6305967"/>
              <a:chExt cx="3634659" cy="948013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296330" y="6305967"/>
                <a:ext cx="2562870" cy="948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3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23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" name="Round Diagonal Corner Rectangle 22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99" name="4-Point Star 98">
            <a:hlinkClick r:id="" action="ppaction://noaction"/>
          </p:cNvPr>
          <p:cNvSpPr/>
          <p:nvPr/>
        </p:nvSpPr>
        <p:spPr>
          <a:xfrm>
            <a:off x="10210800" y="6748533"/>
            <a:ext cx="381000" cy="3810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2209801" y="1966651"/>
            <a:ext cx="52579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                    . Xác định dấu của:   </a:t>
            </a:r>
            <a:endParaRPr lang="el-G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2"/>
              <p:cNvSpPr txBox="1"/>
              <p:nvPr/>
            </p:nvSpPr>
            <p:spPr bwMode="auto">
              <a:xfrm>
                <a:off x="3084150" y="1841596"/>
                <a:ext cx="1281156" cy="7635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6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4150" y="1841596"/>
                <a:ext cx="1281156" cy="7635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bject 3"/>
              <p:cNvSpPr txBox="1"/>
              <p:nvPr/>
            </p:nvSpPr>
            <p:spPr bwMode="auto">
              <a:xfrm>
                <a:off x="1828800" y="3422171"/>
                <a:ext cx="4668022" cy="143827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);​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m:rPr>
                          <m:nor/>
                        </m:rPr>
                        <a:rPr lang="en-US" sz="3200" b="1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os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);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);</m:t>
                      </m:r>
                      <m:func>
                        <m:funcPr>
                          <m:ctrlP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𝐜𝐨𝐭</m:t>
                          </m:r>
                        </m:fName>
                        <m:e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57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422171"/>
                <a:ext cx="4668022" cy="14382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/>
          <p:cNvGrpSpPr/>
          <p:nvPr/>
        </p:nvGrpSpPr>
        <p:grpSpPr bwMode="auto">
          <a:xfrm>
            <a:off x="8482636" y="4126526"/>
            <a:ext cx="301306" cy="277813"/>
            <a:chOff x="6877050" y="3242135"/>
            <a:chExt cx="675509" cy="415464"/>
          </a:xfrm>
        </p:grpSpPr>
        <p:sp>
          <p:nvSpPr>
            <p:cNvPr id="59" name="Arc 58"/>
            <p:cNvSpPr/>
            <p:nvPr/>
          </p:nvSpPr>
          <p:spPr>
            <a:xfrm>
              <a:off x="6877050" y="3313357"/>
              <a:ext cx="371129" cy="344242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Franklin Gothic Book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Object 4"/>
                <p:cNvSpPr txBox="1"/>
                <p:nvPr/>
              </p:nvSpPr>
              <p:spPr bwMode="auto">
                <a:xfrm>
                  <a:off x="7248703" y="3242135"/>
                  <a:ext cx="303856" cy="2428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2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60" name="Object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48703" y="3242135"/>
                  <a:ext cx="303856" cy="24286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1" name="Oval Callout 60"/>
          <p:cNvSpPr/>
          <p:nvPr/>
        </p:nvSpPr>
        <p:spPr>
          <a:xfrm>
            <a:off x="3222273" y="2784499"/>
            <a:ext cx="1219518" cy="533400"/>
          </a:xfrm>
          <a:prstGeom prst="wedgeEllipseCallout">
            <a:avLst>
              <a:gd name="adj1" fmla="val -39871"/>
              <a:gd name="adj2" fmla="val 862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0" dirty="0">
                <a:solidFill>
                  <a:prstClr val="white"/>
                </a:solidFill>
                <a:latin typeface="Franklin Gothic Book"/>
              </a:rPr>
              <a:t>-</a:t>
            </a:r>
          </a:p>
        </p:txBody>
      </p:sp>
      <p:sp>
        <p:nvSpPr>
          <p:cNvPr id="62" name="Oval Callout 61"/>
          <p:cNvSpPr/>
          <p:nvPr/>
        </p:nvSpPr>
        <p:spPr>
          <a:xfrm rot="21100604">
            <a:off x="5098209" y="2887798"/>
            <a:ext cx="1218326" cy="533400"/>
          </a:xfrm>
          <a:prstGeom prst="wedgeEllipseCallout">
            <a:avLst>
              <a:gd name="adj1" fmla="val -31540"/>
              <a:gd name="adj2" fmla="val 74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0" dirty="0">
                <a:solidFill>
                  <a:prstClr val="white"/>
                </a:solidFill>
                <a:latin typeface="Franklin Gothic Book"/>
              </a:rPr>
              <a:t>-</a:t>
            </a:r>
          </a:p>
        </p:txBody>
      </p:sp>
      <p:sp>
        <p:nvSpPr>
          <p:cNvPr id="63" name="Oval Callout 62"/>
          <p:cNvSpPr/>
          <p:nvPr/>
        </p:nvSpPr>
        <p:spPr>
          <a:xfrm rot="10301517">
            <a:off x="2290302" y="4721609"/>
            <a:ext cx="1218327" cy="533400"/>
          </a:xfrm>
          <a:prstGeom prst="wedgeEllipseCallout">
            <a:avLst>
              <a:gd name="adj1" fmla="val -38080"/>
              <a:gd name="adj2" fmla="val 860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0" dirty="0">
                <a:solidFill>
                  <a:prstClr val="white"/>
                </a:solidFill>
                <a:latin typeface="Franklin Gothic Book"/>
              </a:rPr>
              <a:t>+</a:t>
            </a:r>
          </a:p>
        </p:txBody>
      </p:sp>
      <p:sp>
        <p:nvSpPr>
          <p:cNvPr id="64" name="Oval Callout 63"/>
          <p:cNvSpPr/>
          <p:nvPr/>
        </p:nvSpPr>
        <p:spPr>
          <a:xfrm rot="10296528">
            <a:off x="4275085" y="4633846"/>
            <a:ext cx="1219518" cy="533400"/>
          </a:xfrm>
          <a:prstGeom prst="wedgeEllipseCallout">
            <a:avLst>
              <a:gd name="adj1" fmla="val -29738"/>
              <a:gd name="adj2" fmla="val 98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0" dirty="0">
                <a:solidFill>
                  <a:prstClr val="white"/>
                </a:solidFill>
                <a:latin typeface="Franklin Gothic Book"/>
              </a:rPr>
              <a:t>+</a:t>
            </a:r>
          </a:p>
        </p:txBody>
      </p:sp>
      <p:pic>
        <p:nvPicPr>
          <p:cNvPr id="65" name="Picture 4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089" y="2473547"/>
            <a:ext cx="4488028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6" name="Group 65"/>
          <p:cNvGrpSpPr/>
          <p:nvPr/>
        </p:nvGrpSpPr>
        <p:grpSpPr bwMode="auto">
          <a:xfrm>
            <a:off x="8635036" y="4163015"/>
            <a:ext cx="301306" cy="277813"/>
            <a:chOff x="6877050" y="3242135"/>
            <a:chExt cx="675509" cy="415464"/>
          </a:xfrm>
        </p:grpSpPr>
        <p:sp>
          <p:nvSpPr>
            <p:cNvPr id="67" name="Arc 66"/>
            <p:cNvSpPr/>
            <p:nvPr/>
          </p:nvSpPr>
          <p:spPr>
            <a:xfrm>
              <a:off x="6877050" y="3313357"/>
              <a:ext cx="371129" cy="344242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Franklin Gothic Book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Object 4"/>
                <p:cNvSpPr txBox="1"/>
                <p:nvPr/>
              </p:nvSpPr>
              <p:spPr bwMode="auto">
                <a:xfrm>
                  <a:off x="7248703" y="3242135"/>
                  <a:ext cx="303856" cy="2428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2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68" name="Object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48703" y="3242135"/>
                  <a:ext cx="303856" cy="24286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oup 68"/>
          <p:cNvGrpSpPr/>
          <p:nvPr/>
        </p:nvGrpSpPr>
        <p:grpSpPr>
          <a:xfrm>
            <a:off x="-227776" y="694625"/>
            <a:ext cx="1180946" cy="402337"/>
            <a:chOff x="-288924" y="1905000"/>
            <a:chExt cx="2362200" cy="804672"/>
          </a:xfrm>
        </p:grpSpPr>
        <p:sp>
          <p:nvSpPr>
            <p:cNvPr id="70" name="Rounded Rectangle 69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082675" y="1913523"/>
              <a:ext cx="593829" cy="738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22221" y="1077062"/>
            <a:ext cx="5126163" cy="461665"/>
            <a:chOff x="644526" y="2766774"/>
            <a:chExt cx="10253661" cy="923330"/>
          </a:xfrm>
        </p:grpSpPr>
        <p:sp>
          <p:nvSpPr>
            <p:cNvPr id="73" name="TextBox 72"/>
            <p:cNvSpPr txBox="1"/>
            <p:nvPr/>
          </p:nvSpPr>
          <p:spPr>
            <a:xfrm>
              <a:off x="1906586" y="2766774"/>
              <a:ext cx="899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HỆ QUẢ</a:t>
              </a: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99809" y="2795826"/>
              <a:ext cx="728499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76" name="Rectangle 75"/>
          <p:cNvSpPr/>
          <p:nvPr/>
        </p:nvSpPr>
        <p:spPr>
          <a:xfrm>
            <a:off x="1076015" y="721070"/>
            <a:ext cx="598914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23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 TRỊ LƯỢNG GIÁC CỦA MỘT CUNG  </a:t>
            </a:r>
          </a:p>
        </p:txBody>
      </p:sp>
    </p:spTree>
    <p:extLst>
      <p:ext uri="{BB962C8B-B14F-4D97-AF65-F5344CB8AC3E}">
        <p14:creationId xmlns:p14="http://schemas.microsoft.com/office/powerpoint/2010/main" val="240084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 animBg="1"/>
      <p:bldP spid="62" grpId="0" animBg="1"/>
      <p:bldP spid="63" grpId="0" animBg="1"/>
      <p:bldP spid="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</TotalTime>
  <Words>1575</Words>
  <Application>Microsoft Office PowerPoint</Application>
  <PresentationFormat>Widescreen</PresentationFormat>
  <Paragraphs>353</Paragraphs>
  <Slides>24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AvantGarde-Demi</vt:lpstr>
      <vt:lpstr>Calibri</vt:lpstr>
      <vt:lpstr>Cambria Math</vt:lpstr>
      <vt:lpstr>Franklin Gothic Book</vt:lpstr>
      <vt:lpstr>Symbol</vt:lpstr>
      <vt:lpstr>Tahoma</vt:lpstr>
      <vt:lpstr>Times New Roman</vt:lpstr>
      <vt:lpstr>VNI-Helve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10C1</dc:creator>
  <cp:lastModifiedBy>Bộ</cp:lastModifiedBy>
  <cp:revision>63</cp:revision>
  <dcterms:created xsi:type="dcterms:W3CDTF">2019-03-10T11:53:03Z</dcterms:created>
  <dcterms:modified xsi:type="dcterms:W3CDTF">2022-03-21T03:30:29Z</dcterms:modified>
</cp:coreProperties>
</file>